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98"/>
  </p:notesMasterIdLst>
  <p:sldIdLst>
    <p:sldId id="256" r:id="rId2"/>
    <p:sldId id="395" r:id="rId3"/>
    <p:sldId id="257" r:id="rId4"/>
    <p:sldId id="315" r:id="rId5"/>
    <p:sldId id="358" r:id="rId6"/>
    <p:sldId id="262" r:id="rId7"/>
    <p:sldId id="265" r:id="rId8"/>
    <p:sldId id="269" r:id="rId9"/>
    <p:sldId id="282" r:id="rId10"/>
    <p:sldId id="322" r:id="rId11"/>
    <p:sldId id="272" r:id="rId12"/>
    <p:sldId id="268" r:id="rId13"/>
    <p:sldId id="271" r:id="rId14"/>
    <p:sldId id="314" r:id="rId15"/>
    <p:sldId id="366" r:id="rId16"/>
    <p:sldId id="316" r:id="rId17"/>
    <p:sldId id="371" r:id="rId18"/>
    <p:sldId id="286" r:id="rId19"/>
    <p:sldId id="368" r:id="rId20"/>
    <p:sldId id="369" r:id="rId21"/>
    <p:sldId id="367" r:id="rId22"/>
    <p:sldId id="276" r:id="rId23"/>
    <p:sldId id="275" r:id="rId24"/>
    <p:sldId id="319" r:id="rId25"/>
    <p:sldId id="397" r:id="rId26"/>
    <p:sldId id="290" r:id="rId27"/>
    <p:sldId id="323" r:id="rId28"/>
    <p:sldId id="292" r:id="rId29"/>
    <p:sldId id="293" r:id="rId30"/>
    <p:sldId id="294" r:id="rId31"/>
    <p:sldId id="295" r:id="rId32"/>
    <p:sldId id="299" r:id="rId33"/>
    <p:sldId id="303" r:id="rId34"/>
    <p:sldId id="359" r:id="rId35"/>
    <p:sldId id="297" r:id="rId36"/>
    <p:sldId id="296" r:id="rId37"/>
    <p:sldId id="298" r:id="rId38"/>
    <p:sldId id="305" r:id="rId39"/>
    <p:sldId id="306" r:id="rId40"/>
    <p:sldId id="307" r:id="rId41"/>
    <p:sldId id="401" r:id="rId42"/>
    <p:sldId id="310" r:id="rId43"/>
    <p:sldId id="325" r:id="rId44"/>
    <p:sldId id="400" r:id="rId45"/>
    <p:sldId id="398" r:id="rId46"/>
    <p:sldId id="326" r:id="rId47"/>
    <p:sldId id="321" r:id="rId48"/>
    <p:sldId id="384" r:id="rId49"/>
    <p:sldId id="390" r:id="rId50"/>
    <p:sldId id="385" r:id="rId51"/>
    <p:sldId id="386" r:id="rId52"/>
    <p:sldId id="391" r:id="rId53"/>
    <p:sldId id="387" r:id="rId54"/>
    <p:sldId id="392" r:id="rId55"/>
    <p:sldId id="389" r:id="rId56"/>
    <p:sldId id="393" r:id="rId57"/>
    <p:sldId id="327" r:id="rId58"/>
    <p:sldId id="329" r:id="rId59"/>
    <p:sldId id="328" r:id="rId60"/>
    <p:sldId id="331" r:id="rId61"/>
    <p:sldId id="330" r:id="rId62"/>
    <p:sldId id="332" r:id="rId63"/>
    <p:sldId id="333" r:id="rId64"/>
    <p:sldId id="334" r:id="rId65"/>
    <p:sldId id="357" r:id="rId66"/>
    <p:sldId id="340" r:id="rId67"/>
    <p:sldId id="335" r:id="rId68"/>
    <p:sldId id="402" r:id="rId69"/>
    <p:sldId id="341" r:id="rId70"/>
    <p:sldId id="339" r:id="rId71"/>
    <p:sldId id="403" r:id="rId72"/>
    <p:sldId id="404" r:id="rId73"/>
    <p:sldId id="342" r:id="rId74"/>
    <p:sldId id="343" r:id="rId75"/>
    <p:sldId id="344" r:id="rId76"/>
    <p:sldId id="373" r:id="rId77"/>
    <p:sldId id="345" r:id="rId78"/>
    <p:sldId id="347" r:id="rId79"/>
    <p:sldId id="348" r:id="rId80"/>
    <p:sldId id="405" r:id="rId81"/>
    <p:sldId id="406" r:id="rId82"/>
    <p:sldId id="350" r:id="rId83"/>
    <p:sldId id="376" r:id="rId84"/>
    <p:sldId id="353" r:id="rId85"/>
    <p:sldId id="351" r:id="rId86"/>
    <p:sldId id="375" r:id="rId87"/>
    <p:sldId id="355" r:id="rId88"/>
    <p:sldId id="407" r:id="rId89"/>
    <p:sldId id="408" r:id="rId90"/>
    <p:sldId id="383" r:id="rId91"/>
    <p:sldId id="361" r:id="rId92"/>
    <p:sldId id="377" r:id="rId93"/>
    <p:sldId id="379" r:id="rId94"/>
    <p:sldId id="300" r:id="rId95"/>
    <p:sldId id="394" r:id="rId96"/>
    <p:sldId id="363" r:id="rId9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awel Klimczyk" initials="PK" lastIdx="8" clrIdx="0">
    <p:extLst>
      <p:ext uri="{19B8F6BF-5375-455C-9EA6-DF929625EA0E}">
        <p15:presenceInfo xmlns:p15="http://schemas.microsoft.com/office/powerpoint/2012/main" userId="c67708b62c4c123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Bez stylu, bez siatki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Styl jasny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16DA210-FB5B-4158-B5E0-FEB733F419BA}" styleName="Styl jasny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C22544A-7EE6-4342-B048-85BDC9FD1C3A}" styleName="Styl pośredni 2 — Ak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Styl pośredni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Styl ciemny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784" autoAdjust="0"/>
    <p:restoredTop sz="70717" autoAdjust="0"/>
  </p:normalViewPr>
  <p:slideViewPr>
    <p:cSldViewPr snapToGrid="0">
      <p:cViewPr varScale="1">
        <p:scale>
          <a:sx n="50" d="100"/>
          <a:sy n="50" d="100"/>
        </p:scale>
        <p:origin x="56" y="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theme" Target="theme/theme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commentAuthors" Target="commentAuthors.xml"/><Relationship Id="rId10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notesMaster" Target="notesMasters/notesMaster1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Zeszyt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5fe1edd35b118c7d/Dokumenty/Prezentacje/dpf%20slajdy.xlsx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Zeszyt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Zeszyt1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Zeszyt1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Zeszyt1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Zeszyt1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5fe1edd35b118c7d/Dokumenty/Prezentacje/dpf%20slajdy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5fe1edd35b118c7d/Dokumenty/Prezentacje/dpf%20slajdy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5fe1edd35b118c7d/Dokumenty/Prezentacje/dpf%20slajdy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l-PL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Arkusz1!$B$7</c:f>
              <c:strCache>
                <c:ptCount val="1"/>
                <c:pt idx="0">
                  <c:v>Requests per second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>
              <a:outerShdw blurRad="50800" dist="50800" dir="5400000" algn="ctr" rotWithShape="0">
                <a:srgbClr val="000000">
                  <a:alpha val="0"/>
                </a:srgbClr>
              </a:outerShdw>
            </a:effectLst>
          </c:spPr>
          <c:invertIfNegative val="0"/>
          <c:dPt>
            <c:idx val="1"/>
            <c:invertIfNegative val="0"/>
            <c:bubble3D val="0"/>
            <c:spPr>
              <a:solidFill>
                <a:schemeClr val="accent1"/>
              </a:solidFill>
              <a:ln>
                <a:solidFill>
                  <a:sysClr val="windowText" lastClr="000000"/>
                </a:solidFill>
              </a:ln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7901-45F6-9FF3-1FB836BA1BF7}"/>
              </c:ext>
            </c:extLst>
          </c:dPt>
          <c:cat>
            <c:strRef>
              <c:f>Arkusz1!$C$6:$E$6</c:f>
              <c:strCache>
                <c:ptCount val="2"/>
                <c:pt idx="0">
                  <c:v>No docs</c:v>
                </c:pt>
                <c:pt idx="1">
                  <c:v>Cleaning &amp; singleton</c:v>
                </c:pt>
              </c:strCache>
            </c:strRef>
          </c:cat>
          <c:val>
            <c:numRef>
              <c:f>Arkusz1!$C$7:$E$7</c:f>
              <c:numCache>
                <c:formatCode>General</c:formatCode>
                <c:ptCount val="3"/>
                <c:pt idx="0">
                  <c:v>1.1299999999999999</c:v>
                </c:pt>
                <c:pt idx="1">
                  <c:v>10.93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901-45F6-9FF3-1FB836BA1BF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653960559"/>
        <c:axId val="653960975"/>
      </c:barChart>
      <c:catAx>
        <c:axId val="65396055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653960975"/>
        <c:crosses val="autoZero"/>
        <c:auto val="1"/>
        <c:lblAlgn val="ctr"/>
        <c:lblOffset val="100"/>
        <c:noMultiLvlLbl val="0"/>
      </c:catAx>
      <c:valAx>
        <c:axId val="65396097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65396055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l-PL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smtClean="0"/>
              <a:t>N </a:t>
            </a:r>
            <a:r>
              <a:rPr lang="en-US" dirty="0"/>
              <a:t>= 35,</a:t>
            </a:r>
            <a:r>
              <a:rPr lang="en-US" baseline="0" dirty="0"/>
              <a:t> ns</a:t>
            </a:r>
            <a:endParaRPr lang="en-US" dirty="0"/>
          </a:p>
        </c:rich>
      </c:tx>
      <c:layout>
        <c:manualLayout>
          <c:xMode val="edge"/>
          <c:yMode val="edge"/>
          <c:x val="0.47940266841644796"/>
          <c:y val="3.240740740740740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l-PL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'[dpf slajdy.xlsx]Arkusz2'!$H$64</c:f>
              <c:strCache>
                <c:ptCount val="1"/>
                <c:pt idx="0">
                  <c:v>ns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'[dpf slajdy.xlsx]Arkusz2'!$I$63:$J$63</c:f>
              <c:strCache>
                <c:ptCount val="2"/>
                <c:pt idx="0">
                  <c:v>Memoization</c:v>
                </c:pt>
                <c:pt idx="1">
                  <c:v>Iterative</c:v>
                </c:pt>
              </c:strCache>
            </c:strRef>
          </c:cat>
          <c:val>
            <c:numRef>
              <c:f>'[dpf slajdy.xlsx]Arkusz2'!$I$64:$J$64</c:f>
              <c:numCache>
                <c:formatCode>#,##0.00</c:formatCode>
                <c:ptCount val="2"/>
                <c:pt idx="0" formatCode="General">
                  <c:v>181.44200000000001</c:v>
                </c:pt>
                <c:pt idx="1">
                  <c:v>17.327999999999999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401-4271-9493-8B74EB06635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179032703"/>
        <c:axId val="1179046015"/>
      </c:barChart>
      <c:catAx>
        <c:axId val="117903270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179046015"/>
        <c:crosses val="autoZero"/>
        <c:auto val="1"/>
        <c:lblAlgn val="ctr"/>
        <c:lblOffset val="100"/>
        <c:noMultiLvlLbl val="0"/>
      </c:catAx>
      <c:valAx>
        <c:axId val="117904601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17903270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l-PL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l-PL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Arkusz1!$B$11</c:f>
              <c:strCache>
                <c:ptCount val="1"/>
                <c:pt idx="0">
                  <c:v>Requests per second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Arkusz1!$C$10:$E$10</c:f>
              <c:strCache>
                <c:ptCount val="3"/>
                <c:pt idx="0">
                  <c:v>No docs</c:v>
                </c:pt>
                <c:pt idx="1">
                  <c:v>Cleaning &amp; singleton</c:v>
                </c:pt>
                <c:pt idx="2">
                  <c:v>Direct / TCP</c:v>
                </c:pt>
              </c:strCache>
            </c:strRef>
          </c:cat>
          <c:val>
            <c:numRef>
              <c:f>Arkusz1!$C$11:$E$11</c:f>
              <c:numCache>
                <c:formatCode>General</c:formatCode>
                <c:ptCount val="3"/>
                <c:pt idx="0">
                  <c:v>1.1299999999999999</c:v>
                </c:pt>
                <c:pt idx="1">
                  <c:v>10.93</c:v>
                </c:pt>
                <c:pt idx="2">
                  <c:v>13.23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7E3-444E-BF23-E522E095570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177236783"/>
        <c:axId val="1177243023"/>
      </c:barChart>
      <c:catAx>
        <c:axId val="117723678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177243023"/>
        <c:crosses val="autoZero"/>
        <c:auto val="1"/>
        <c:lblAlgn val="ctr"/>
        <c:lblOffset val="100"/>
        <c:noMultiLvlLbl val="0"/>
      </c:catAx>
      <c:valAx>
        <c:axId val="117724302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17723678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l-PL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/>
              <a:t>n</a:t>
            </a:r>
            <a:r>
              <a:rPr lang="en-GB" baseline="0"/>
              <a:t> = 15, ns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l-PL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Arkusz2!$B$5</c:f>
              <c:strCache>
                <c:ptCount val="1"/>
                <c:pt idx="0">
                  <c:v>ns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Arkusz2!$C$4:$D$4</c:f>
              <c:strCache>
                <c:ptCount val="2"/>
                <c:pt idx="0">
                  <c:v>Default</c:v>
                </c:pt>
                <c:pt idx="1">
                  <c:v>Recursive TPL</c:v>
                </c:pt>
              </c:strCache>
            </c:strRef>
          </c:cat>
          <c:val>
            <c:numRef>
              <c:f>Arkusz2!$C$5:$D$5</c:f>
              <c:numCache>
                <c:formatCode>#,##0.00</c:formatCode>
                <c:ptCount val="2"/>
                <c:pt idx="0">
                  <c:v>3130.904</c:v>
                </c:pt>
                <c:pt idx="1">
                  <c:v>230628.9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ACE-4748-A1F5-B7DA06B4453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614313967"/>
        <c:axId val="614310223"/>
      </c:barChart>
      <c:catAx>
        <c:axId val="61431396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614310223"/>
        <c:crosses val="autoZero"/>
        <c:auto val="1"/>
        <c:lblAlgn val="ctr"/>
        <c:lblOffset val="100"/>
        <c:noMultiLvlLbl val="0"/>
      </c:catAx>
      <c:valAx>
        <c:axId val="61431022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61431396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l-PL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/>
              <a:t>n =</a:t>
            </a:r>
            <a:r>
              <a:rPr lang="en-GB" baseline="0"/>
              <a:t> 35, ns</a:t>
            </a:r>
            <a:endParaRPr lang="pl-PL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l-PL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Arkusz2!$I$4:$J$4</c:f>
              <c:strCache>
                <c:ptCount val="2"/>
                <c:pt idx="0">
                  <c:v>Default</c:v>
                </c:pt>
                <c:pt idx="1">
                  <c:v>Recursive TPL</c:v>
                </c:pt>
              </c:strCache>
            </c:strRef>
          </c:cat>
          <c:val>
            <c:numRef>
              <c:f>Arkusz2!$I$5:$J$5</c:f>
              <c:numCache>
                <c:formatCode>#,##0.00</c:formatCode>
                <c:ptCount val="2"/>
                <c:pt idx="0">
                  <c:v>47396067.945</c:v>
                </c:pt>
                <c:pt idx="1">
                  <c:v>4621743140.7519999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B38-47A9-AF55-8023438F55D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179030623"/>
        <c:axId val="1179042271"/>
      </c:barChart>
      <c:catAx>
        <c:axId val="117903062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179042271"/>
        <c:crosses val="autoZero"/>
        <c:auto val="1"/>
        <c:lblAlgn val="ctr"/>
        <c:lblOffset val="100"/>
        <c:noMultiLvlLbl val="0"/>
      </c:catAx>
      <c:valAx>
        <c:axId val="117904227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17903062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l-PL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smtClean="0"/>
              <a:t>N</a:t>
            </a:r>
            <a:r>
              <a:rPr lang="en-US" baseline="0" dirty="0" smtClean="0"/>
              <a:t> = 15, ns</a:t>
            </a:r>
            <a:endParaRPr lang="en-US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l-PL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Arkusz2!$B$24</c:f>
              <c:strCache>
                <c:ptCount val="1"/>
                <c:pt idx="0">
                  <c:v>ns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Arkusz2!$C$23:$D$23</c:f>
              <c:strCache>
                <c:ptCount val="2"/>
                <c:pt idx="0">
                  <c:v>Default</c:v>
                </c:pt>
                <c:pt idx="1">
                  <c:v>Recursive TPL smarter</c:v>
                </c:pt>
              </c:strCache>
            </c:strRef>
          </c:cat>
          <c:val>
            <c:numRef>
              <c:f>Arkusz2!$C$24:$D$24</c:f>
              <c:numCache>
                <c:formatCode>#,##0.00</c:formatCode>
                <c:ptCount val="2"/>
                <c:pt idx="0">
                  <c:v>3130.904</c:v>
                </c:pt>
                <c:pt idx="1">
                  <c:v>6055.0159999999996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70D-4D90-9EDB-FA6EEDDB061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661686415"/>
        <c:axId val="1661685583"/>
      </c:barChart>
      <c:catAx>
        <c:axId val="166168641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661685583"/>
        <c:crosses val="autoZero"/>
        <c:auto val="1"/>
        <c:lblAlgn val="ctr"/>
        <c:lblOffset val="100"/>
        <c:noMultiLvlLbl val="0"/>
      </c:catAx>
      <c:valAx>
        <c:axId val="16616855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66168641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l-PL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smtClean="0"/>
              <a:t>N = 35, ns</a:t>
            </a:r>
            <a:endParaRPr lang="en-US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l-PL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Arkusz2!$H$24</c:f>
              <c:strCache>
                <c:ptCount val="1"/>
                <c:pt idx="0">
                  <c:v>ns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Arkusz2!$I$23:$J$23</c:f>
              <c:strCache>
                <c:ptCount val="2"/>
                <c:pt idx="0">
                  <c:v>Default</c:v>
                </c:pt>
                <c:pt idx="1">
                  <c:v>Recursive TPL smarter</c:v>
                </c:pt>
              </c:strCache>
            </c:strRef>
          </c:cat>
          <c:val>
            <c:numRef>
              <c:f>Arkusz2!$I$24:$J$24</c:f>
              <c:numCache>
                <c:formatCode>#,##0.00</c:formatCode>
                <c:ptCount val="2"/>
                <c:pt idx="0">
                  <c:v>47396067.945</c:v>
                </c:pt>
                <c:pt idx="1">
                  <c:v>31406175.546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078-4391-A8A1-05B0D29CEB1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669719439"/>
        <c:axId val="1669723183"/>
      </c:barChart>
      <c:catAx>
        <c:axId val="166971943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669723183"/>
        <c:crosses val="autoZero"/>
        <c:auto val="1"/>
        <c:lblAlgn val="ctr"/>
        <c:lblOffset val="100"/>
        <c:noMultiLvlLbl val="0"/>
      </c:catAx>
      <c:valAx>
        <c:axId val="16697231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66971943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l-PL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smtClean="0"/>
              <a:t>N</a:t>
            </a:r>
            <a:r>
              <a:rPr lang="en-US" baseline="0" dirty="0" smtClean="0"/>
              <a:t> = 15, ns</a:t>
            </a:r>
            <a:endParaRPr lang="en-US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l-PL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'[dpf slajdy.xlsx]Arkusz2'!$B$43</c:f>
              <c:strCache>
                <c:ptCount val="1"/>
                <c:pt idx="0">
                  <c:v>ns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'[dpf slajdy.xlsx]Arkusz2'!$C$42:$E$42</c:f>
              <c:strCache>
                <c:ptCount val="3"/>
                <c:pt idx="0">
                  <c:v>Default</c:v>
                </c:pt>
                <c:pt idx="1">
                  <c:v>Recursive TPL smarter</c:v>
                </c:pt>
                <c:pt idx="2">
                  <c:v>Memoization</c:v>
                </c:pt>
              </c:strCache>
            </c:strRef>
          </c:cat>
          <c:val>
            <c:numRef>
              <c:f>'[dpf slajdy.xlsx]Arkusz2'!$C$43:$E$43</c:f>
              <c:numCache>
                <c:formatCode>#,##0.00</c:formatCode>
                <c:ptCount val="3"/>
                <c:pt idx="0">
                  <c:v>3130.904</c:v>
                </c:pt>
                <c:pt idx="1">
                  <c:v>6055.0159999999996</c:v>
                </c:pt>
                <c:pt idx="2" formatCode="General">
                  <c:v>69.596999999999994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7A3-4A16-BAC8-39960C97743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683155327"/>
        <c:axId val="1683155743"/>
      </c:barChart>
      <c:catAx>
        <c:axId val="168315532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683155743"/>
        <c:crosses val="autoZero"/>
        <c:auto val="1"/>
        <c:lblAlgn val="ctr"/>
        <c:lblOffset val="100"/>
        <c:noMultiLvlLbl val="0"/>
      </c:catAx>
      <c:valAx>
        <c:axId val="168315574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68315532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l-PL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smtClean="0"/>
              <a:t>N  =</a:t>
            </a:r>
            <a:r>
              <a:rPr lang="en-US" baseline="0" dirty="0" smtClean="0"/>
              <a:t> 35, ns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l-PL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'[dpf slajdy.xlsx]Arkusz2'!$H$43</c:f>
              <c:strCache>
                <c:ptCount val="1"/>
                <c:pt idx="0">
                  <c:v>ns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'[dpf slajdy.xlsx]Arkusz2'!$I$42:$K$42</c:f>
              <c:strCache>
                <c:ptCount val="3"/>
                <c:pt idx="0">
                  <c:v>Default</c:v>
                </c:pt>
                <c:pt idx="1">
                  <c:v>Recursive TPL smarter</c:v>
                </c:pt>
                <c:pt idx="2">
                  <c:v>Memoization</c:v>
                </c:pt>
              </c:strCache>
            </c:strRef>
          </c:cat>
          <c:val>
            <c:numRef>
              <c:f>'[dpf slajdy.xlsx]Arkusz2'!$I$43:$K$43</c:f>
              <c:numCache>
                <c:formatCode>#,##0.00</c:formatCode>
                <c:ptCount val="3"/>
                <c:pt idx="0">
                  <c:v>47396067.945</c:v>
                </c:pt>
                <c:pt idx="1">
                  <c:v>31406175.546</c:v>
                </c:pt>
                <c:pt idx="2" formatCode="General">
                  <c:v>181.44200000000001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8E8-448C-96E3-E62BFEC1DAA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683169471"/>
        <c:axId val="1683172799"/>
      </c:barChart>
      <c:catAx>
        <c:axId val="168316947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683172799"/>
        <c:crosses val="autoZero"/>
        <c:auto val="1"/>
        <c:lblAlgn val="ctr"/>
        <c:lblOffset val="100"/>
        <c:noMultiLvlLbl val="0"/>
      </c:catAx>
      <c:valAx>
        <c:axId val="168317279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68316947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l-PL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 dirty="0" smtClean="0"/>
              <a:t>N = 15, ns</a:t>
            </a:r>
            <a:endParaRPr lang="pl-PL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l-PL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'[dpf slajdy.xlsx]Arkusz2'!$B$64</c:f>
              <c:strCache>
                <c:ptCount val="1"/>
                <c:pt idx="0">
                  <c:v>ns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'[dpf slajdy.xlsx]Arkusz2'!$C$63:$D$63</c:f>
              <c:strCache>
                <c:ptCount val="2"/>
                <c:pt idx="0">
                  <c:v>Memoization</c:v>
                </c:pt>
                <c:pt idx="1">
                  <c:v>Iterative</c:v>
                </c:pt>
              </c:strCache>
            </c:strRef>
          </c:cat>
          <c:val>
            <c:numRef>
              <c:f>'[dpf slajdy.xlsx]Arkusz2'!$C$64:$D$64</c:f>
              <c:numCache>
                <c:formatCode>#,##0.00</c:formatCode>
                <c:ptCount val="2"/>
                <c:pt idx="0" formatCode="General">
                  <c:v>69.596999999999994</c:v>
                </c:pt>
                <c:pt idx="1">
                  <c:v>7.3789999999999996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661-4A88-9F7A-09DC5FCDE7A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683164479"/>
        <c:axId val="1683156991"/>
      </c:barChart>
      <c:catAx>
        <c:axId val="168316447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683156991"/>
        <c:crosses val="autoZero"/>
        <c:auto val="1"/>
        <c:lblAlgn val="ctr"/>
        <c:lblOffset val="100"/>
        <c:noMultiLvlLbl val="0"/>
      </c:catAx>
      <c:valAx>
        <c:axId val="168315699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68316447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l-PL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23A32D7-9E08-4BF1-ACDF-88F7696CF920}" type="doc">
      <dgm:prSet loTypeId="urn:microsoft.com/office/officeart/2005/8/layout/chevron1" loCatId="process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pl-PL"/>
        </a:p>
      </dgm:t>
    </dgm:pt>
    <dgm:pt modelId="{0954AEA8-FD03-4227-92FA-E697C5E600C8}">
      <dgm:prSet/>
      <dgm:spPr/>
      <dgm:t>
        <a:bodyPr/>
        <a:lstStyle/>
        <a:p>
          <a:pPr rtl="0"/>
          <a:r>
            <a:rPr lang="en-US" dirty="0" smtClean="0"/>
            <a:t>Github</a:t>
          </a:r>
        </a:p>
        <a:p>
          <a:pPr rtl="0"/>
          <a:r>
            <a:rPr lang="en-US" dirty="0" smtClean="0"/>
            <a:t>blob</a:t>
          </a:r>
          <a:endParaRPr lang="pl-PL" dirty="0"/>
        </a:p>
      </dgm:t>
    </dgm:pt>
    <dgm:pt modelId="{EF269534-6C10-48B7-B0EE-B0D2FB4B8D9E}" type="parTrans" cxnId="{736A05DE-3BB1-4F76-9093-8F100FA4A1B1}">
      <dgm:prSet/>
      <dgm:spPr/>
      <dgm:t>
        <a:bodyPr/>
        <a:lstStyle/>
        <a:p>
          <a:endParaRPr lang="pl-PL"/>
        </a:p>
      </dgm:t>
    </dgm:pt>
    <dgm:pt modelId="{DAFD115A-79D7-4655-944A-B5CEE7B9D7F5}" type="sibTrans" cxnId="{736A05DE-3BB1-4F76-9093-8F100FA4A1B1}">
      <dgm:prSet/>
      <dgm:spPr/>
      <dgm:t>
        <a:bodyPr/>
        <a:lstStyle/>
        <a:p>
          <a:endParaRPr lang="pl-PL"/>
        </a:p>
      </dgm:t>
    </dgm:pt>
    <dgm:pt modelId="{AD8A0AF8-8584-4E6E-9C72-B866F4B0215C}">
      <dgm:prSet/>
      <dgm:spPr/>
      <dgm:t>
        <a:bodyPr/>
        <a:lstStyle/>
        <a:p>
          <a:pPr rtl="0"/>
          <a:r>
            <a:rPr lang="en-US" smtClean="0"/>
            <a:t>User</a:t>
          </a:r>
          <a:endParaRPr lang="pl-PL"/>
        </a:p>
      </dgm:t>
    </dgm:pt>
    <dgm:pt modelId="{540330B2-03D5-4B8F-894A-EA434A6232DA}" type="parTrans" cxnId="{D844705A-F140-4F06-905B-EF3B184D60E1}">
      <dgm:prSet/>
      <dgm:spPr/>
      <dgm:t>
        <a:bodyPr/>
        <a:lstStyle/>
        <a:p>
          <a:endParaRPr lang="pl-PL"/>
        </a:p>
      </dgm:t>
    </dgm:pt>
    <dgm:pt modelId="{C7364923-0C29-4D10-A445-153469A47B05}" type="sibTrans" cxnId="{D844705A-F140-4F06-905B-EF3B184D60E1}">
      <dgm:prSet/>
      <dgm:spPr/>
      <dgm:t>
        <a:bodyPr/>
        <a:lstStyle/>
        <a:p>
          <a:endParaRPr lang="pl-PL"/>
        </a:p>
      </dgm:t>
    </dgm:pt>
    <dgm:pt modelId="{47FD3634-A78D-4162-98BF-38D05C1B22AE}" type="pres">
      <dgm:prSet presAssocID="{A23A32D7-9E08-4BF1-ACDF-88F7696CF920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pl-PL"/>
        </a:p>
      </dgm:t>
    </dgm:pt>
    <dgm:pt modelId="{5335EBBC-5461-4FDB-8028-9AF7E0AD7881}" type="pres">
      <dgm:prSet presAssocID="{0954AEA8-FD03-4227-92FA-E697C5E600C8}" presName="parTxOnly" presStyleLbl="node1" presStyleIdx="0" presStyleCnt="2" custLinFactNeighborX="25418" custLinFactNeighborY="-5323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l-PL"/>
        </a:p>
      </dgm:t>
    </dgm:pt>
    <dgm:pt modelId="{DB3B984F-DC1A-44D3-92D2-E08B188670B2}" type="pres">
      <dgm:prSet presAssocID="{DAFD115A-79D7-4655-944A-B5CEE7B9D7F5}" presName="parTxOnlySpace" presStyleCnt="0"/>
      <dgm:spPr/>
    </dgm:pt>
    <dgm:pt modelId="{41A2A8FA-72FD-4E4F-9124-3F3A32148CAD}" type="pres">
      <dgm:prSet presAssocID="{AD8A0AF8-8584-4E6E-9C72-B866F4B0215C}" presName="parTxOnly" presStyleLbl="node1" presStyleIdx="1" presStyleCnt="2" custLinFactNeighborX="25418" custLinFactNeighborY="-8171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l-PL"/>
        </a:p>
      </dgm:t>
    </dgm:pt>
  </dgm:ptLst>
  <dgm:cxnLst>
    <dgm:cxn modelId="{6ACED277-6298-46CF-9AB1-E49FD047434B}" type="presOf" srcId="{0954AEA8-FD03-4227-92FA-E697C5E600C8}" destId="{5335EBBC-5461-4FDB-8028-9AF7E0AD7881}" srcOrd="0" destOrd="0" presId="urn:microsoft.com/office/officeart/2005/8/layout/chevron1"/>
    <dgm:cxn modelId="{D844705A-F140-4F06-905B-EF3B184D60E1}" srcId="{A23A32D7-9E08-4BF1-ACDF-88F7696CF920}" destId="{AD8A0AF8-8584-4E6E-9C72-B866F4B0215C}" srcOrd="1" destOrd="0" parTransId="{540330B2-03D5-4B8F-894A-EA434A6232DA}" sibTransId="{C7364923-0C29-4D10-A445-153469A47B05}"/>
    <dgm:cxn modelId="{7C2B3585-1BDC-441D-94DB-A33C3BE10586}" type="presOf" srcId="{A23A32D7-9E08-4BF1-ACDF-88F7696CF920}" destId="{47FD3634-A78D-4162-98BF-38D05C1B22AE}" srcOrd="0" destOrd="0" presId="urn:microsoft.com/office/officeart/2005/8/layout/chevron1"/>
    <dgm:cxn modelId="{736A05DE-3BB1-4F76-9093-8F100FA4A1B1}" srcId="{A23A32D7-9E08-4BF1-ACDF-88F7696CF920}" destId="{0954AEA8-FD03-4227-92FA-E697C5E600C8}" srcOrd="0" destOrd="0" parTransId="{EF269534-6C10-48B7-B0EE-B0D2FB4B8D9E}" sibTransId="{DAFD115A-79D7-4655-944A-B5CEE7B9D7F5}"/>
    <dgm:cxn modelId="{A19A06EE-41D7-480A-B65D-91528342C75D}" type="presOf" srcId="{AD8A0AF8-8584-4E6E-9C72-B866F4B0215C}" destId="{41A2A8FA-72FD-4E4F-9124-3F3A32148CAD}" srcOrd="0" destOrd="0" presId="urn:microsoft.com/office/officeart/2005/8/layout/chevron1"/>
    <dgm:cxn modelId="{07D83210-09B7-468C-B2CD-C970DC847FCC}" type="presParOf" srcId="{47FD3634-A78D-4162-98BF-38D05C1B22AE}" destId="{5335EBBC-5461-4FDB-8028-9AF7E0AD7881}" srcOrd="0" destOrd="0" presId="urn:microsoft.com/office/officeart/2005/8/layout/chevron1"/>
    <dgm:cxn modelId="{6AEA2B5E-7C41-49B2-8CE9-1068E7F98594}" type="presParOf" srcId="{47FD3634-A78D-4162-98BF-38D05C1B22AE}" destId="{DB3B984F-DC1A-44D3-92D2-E08B188670B2}" srcOrd="1" destOrd="0" presId="urn:microsoft.com/office/officeart/2005/8/layout/chevron1"/>
    <dgm:cxn modelId="{E358376D-55B6-4A47-B73E-37B05D722EA0}" type="presParOf" srcId="{47FD3634-A78D-4162-98BF-38D05C1B22AE}" destId="{41A2A8FA-72FD-4E4F-9124-3F3A32148CAD}" srcOrd="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23A32D7-9E08-4BF1-ACDF-88F7696CF920}" type="doc">
      <dgm:prSet loTypeId="urn:microsoft.com/office/officeart/2005/8/layout/chevron1" loCatId="process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pl-PL"/>
        </a:p>
      </dgm:t>
    </dgm:pt>
    <dgm:pt modelId="{0954AEA8-FD03-4227-92FA-E697C5E600C8}">
      <dgm:prSet/>
      <dgm:spPr/>
      <dgm:t>
        <a:bodyPr/>
        <a:lstStyle/>
        <a:p>
          <a:pPr rtl="0"/>
          <a:r>
            <a:rPr lang="en-US" dirty="0" smtClean="0"/>
            <a:t>Github</a:t>
          </a:r>
        </a:p>
        <a:p>
          <a:pPr rtl="0"/>
          <a:r>
            <a:rPr lang="en-US" dirty="0" smtClean="0"/>
            <a:t>blob</a:t>
          </a:r>
          <a:endParaRPr lang="pl-PL" dirty="0"/>
        </a:p>
      </dgm:t>
    </dgm:pt>
    <dgm:pt modelId="{EF269534-6C10-48B7-B0EE-B0D2FB4B8D9E}" type="parTrans" cxnId="{736A05DE-3BB1-4F76-9093-8F100FA4A1B1}">
      <dgm:prSet/>
      <dgm:spPr/>
      <dgm:t>
        <a:bodyPr/>
        <a:lstStyle/>
        <a:p>
          <a:endParaRPr lang="pl-PL"/>
        </a:p>
      </dgm:t>
    </dgm:pt>
    <dgm:pt modelId="{DAFD115A-79D7-4655-944A-B5CEE7B9D7F5}" type="sibTrans" cxnId="{736A05DE-3BB1-4F76-9093-8F100FA4A1B1}">
      <dgm:prSet/>
      <dgm:spPr/>
      <dgm:t>
        <a:bodyPr/>
        <a:lstStyle/>
        <a:p>
          <a:endParaRPr lang="pl-PL"/>
        </a:p>
      </dgm:t>
    </dgm:pt>
    <dgm:pt modelId="{B9E5593B-D279-4818-B9ED-9BF448A33646}">
      <dgm:prSet/>
      <dgm:spPr/>
      <dgm:t>
        <a:bodyPr/>
        <a:lstStyle/>
        <a:p>
          <a:pPr rtl="0"/>
          <a:r>
            <a:rPr lang="en-US" dirty="0" smtClean="0"/>
            <a:t>Server</a:t>
          </a:r>
          <a:endParaRPr lang="pl-PL" dirty="0"/>
        </a:p>
      </dgm:t>
    </dgm:pt>
    <dgm:pt modelId="{9364A599-7DCC-49BB-814E-4CE0E18F2AEC}" type="parTrans" cxnId="{9D47B8F3-5D67-4383-B65B-2387762CD4D3}">
      <dgm:prSet/>
      <dgm:spPr/>
      <dgm:t>
        <a:bodyPr/>
        <a:lstStyle/>
        <a:p>
          <a:endParaRPr lang="pl-PL"/>
        </a:p>
      </dgm:t>
    </dgm:pt>
    <dgm:pt modelId="{3BCB32BE-1C5D-4AA5-B4E9-9FD2DB7AE227}" type="sibTrans" cxnId="{9D47B8F3-5D67-4383-B65B-2387762CD4D3}">
      <dgm:prSet/>
      <dgm:spPr/>
      <dgm:t>
        <a:bodyPr/>
        <a:lstStyle/>
        <a:p>
          <a:endParaRPr lang="pl-PL"/>
        </a:p>
      </dgm:t>
    </dgm:pt>
    <dgm:pt modelId="{AD8A0AF8-8584-4E6E-9C72-B866F4B0215C}">
      <dgm:prSet/>
      <dgm:spPr/>
      <dgm:t>
        <a:bodyPr/>
        <a:lstStyle/>
        <a:p>
          <a:pPr rtl="0"/>
          <a:r>
            <a:rPr lang="en-US" smtClean="0"/>
            <a:t>User</a:t>
          </a:r>
          <a:endParaRPr lang="pl-PL"/>
        </a:p>
      </dgm:t>
    </dgm:pt>
    <dgm:pt modelId="{540330B2-03D5-4B8F-894A-EA434A6232DA}" type="parTrans" cxnId="{D844705A-F140-4F06-905B-EF3B184D60E1}">
      <dgm:prSet/>
      <dgm:spPr/>
      <dgm:t>
        <a:bodyPr/>
        <a:lstStyle/>
        <a:p>
          <a:endParaRPr lang="pl-PL"/>
        </a:p>
      </dgm:t>
    </dgm:pt>
    <dgm:pt modelId="{C7364923-0C29-4D10-A445-153469A47B05}" type="sibTrans" cxnId="{D844705A-F140-4F06-905B-EF3B184D60E1}">
      <dgm:prSet/>
      <dgm:spPr/>
      <dgm:t>
        <a:bodyPr/>
        <a:lstStyle/>
        <a:p>
          <a:endParaRPr lang="pl-PL"/>
        </a:p>
      </dgm:t>
    </dgm:pt>
    <dgm:pt modelId="{47FD3634-A78D-4162-98BF-38D05C1B22AE}" type="pres">
      <dgm:prSet presAssocID="{A23A32D7-9E08-4BF1-ACDF-88F7696CF920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pl-PL"/>
        </a:p>
      </dgm:t>
    </dgm:pt>
    <dgm:pt modelId="{5335EBBC-5461-4FDB-8028-9AF7E0AD7881}" type="pres">
      <dgm:prSet presAssocID="{0954AEA8-FD03-4227-92FA-E697C5E600C8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l-PL"/>
        </a:p>
      </dgm:t>
    </dgm:pt>
    <dgm:pt modelId="{DB3B984F-DC1A-44D3-92D2-E08B188670B2}" type="pres">
      <dgm:prSet presAssocID="{DAFD115A-79D7-4655-944A-B5CEE7B9D7F5}" presName="parTxOnlySpace" presStyleCnt="0"/>
      <dgm:spPr/>
    </dgm:pt>
    <dgm:pt modelId="{4C661FBC-4245-42B9-9709-366CD0F986D5}" type="pres">
      <dgm:prSet presAssocID="{B9E5593B-D279-4818-B9ED-9BF448A33646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l-PL"/>
        </a:p>
      </dgm:t>
    </dgm:pt>
    <dgm:pt modelId="{F6CCD651-ABDF-494F-854D-7D70DBA66D44}" type="pres">
      <dgm:prSet presAssocID="{3BCB32BE-1C5D-4AA5-B4E9-9FD2DB7AE227}" presName="parTxOnlySpace" presStyleCnt="0"/>
      <dgm:spPr/>
    </dgm:pt>
    <dgm:pt modelId="{41A2A8FA-72FD-4E4F-9124-3F3A32148CAD}" type="pres">
      <dgm:prSet presAssocID="{AD8A0AF8-8584-4E6E-9C72-B866F4B0215C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l-PL"/>
        </a:p>
      </dgm:t>
    </dgm:pt>
  </dgm:ptLst>
  <dgm:cxnLst>
    <dgm:cxn modelId="{7C2B3585-1BDC-441D-94DB-A33C3BE10586}" type="presOf" srcId="{A23A32D7-9E08-4BF1-ACDF-88F7696CF920}" destId="{47FD3634-A78D-4162-98BF-38D05C1B22AE}" srcOrd="0" destOrd="0" presId="urn:microsoft.com/office/officeart/2005/8/layout/chevron1"/>
    <dgm:cxn modelId="{E535661E-90BA-4FC7-A82B-B8FFAA56AABD}" type="presOf" srcId="{B9E5593B-D279-4818-B9ED-9BF448A33646}" destId="{4C661FBC-4245-42B9-9709-366CD0F986D5}" srcOrd="0" destOrd="0" presId="urn:microsoft.com/office/officeart/2005/8/layout/chevron1"/>
    <dgm:cxn modelId="{9D47B8F3-5D67-4383-B65B-2387762CD4D3}" srcId="{A23A32D7-9E08-4BF1-ACDF-88F7696CF920}" destId="{B9E5593B-D279-4818-B9ED-9BF448A33646}" srcOrd="1" destOrd="0" parTransId="{9364A599-7DCC-49BB-814E-4CE0E18F2AEC}" sibTransId="{3BCB32BE-1C5D-4AA5-B4E9-9FD2DB7AE227}"/>
    <dgm:cxn modelId="{D844705A-F140-4F06-905B-EF3B184D60E1}" srcId="{A23A32D7-9E08-4BF1-ACDF-88F7696CF920}" destId="{AD8A0AF8-8584-4E6E-9C72-B866F4B0215C}" srcOrd="2" destOrd="0" parTransId="{540330B2-03D5-4B8F-894A-EA434A6232DA}" sibTransId="{C7364923-0C29-4D10-A445-153469A47B05}"/>
    <dgm:cxn modelId="{736A05DE-3BB1-4F76-9093-8F100FA4A1B1}" srcId="{A23A32D7-9E08-4BF1-ACDF-88F7696CF920}" destId="{0954AEA8-FD03-4227-92FA-E697C5E600C8}" srcOrd="0" destOrd="0" parTransId="{EF269534-6C10-48B7-B0EE-B0D2FB4B8D9E}" sibTransId="{DAFD115A-79D7-4655-944A-B5CEE7B9D7F5}"/>
    <dgm:cxn modelId="{6ACED277-6298-46CF-9AB1-E49FD047434B}" type="presOf" srcId="{0954AEA8-FD03-4227-92FA-E697C5E600C8}" destId="{5335EBBC-5461-4FDB-8028-9AF7E0AD7881}" srcOrd="0" destOrd="0" presId="urn:microsoft.com/office/officeart/2005/8/layout/chevron1"/>
    <dgm:cxn modelId="{A19A06EE-41D7-480A-B65D-91528342C75D}" type="presOf" srcId="{AD8A0AF8-8584-4E6E-9C72-B866F4B0215C}" destId="{41A2A8FA-72FD-4E4F-9124-3F3A32148CAD}" srcOrd="0" destOrd="0" presId="urn:microsoft.com/office/officeart/2005/8/layout/chevron1"/>
    <dgm:cxn modelId="{07D83210-09B7-468C-B2CD-C970DC847FCC}" type="presParOf" srcId="{47FD3634-A78D-4162-98BF-38D05C1B22AE}" destId="{5335EBBC-5461-4FDB-8028-9AF7E0AD7881}" srcOrd="0" destOrd="0" presId="urn:microsoft.com/office/officeart/2005/8/layout/chevron1"/>
    <dgm:cxn modelId="{6AEA2B5E-7C41-49B2-8CE9-1068E7F98594}" type="presParOf" srcId="{47FD3634-A78D-4162-98BF-38D05C1B22AE}" destId="{DB3B984F-DC1A-44D3-92D2-E08B188670B2}" srcOrd="1" destOrd="0" presId="urn:microsoft.com/office/officeart/2005/8/layout/chevron1"/>
    <dgm:cxn modelId="{EAB4CC4F-1F1B-4740-8B52-CC91B835FE7F}" type="presParOf" srcId="{47FD3634-A78D-4162-98BF-38D05C1B22AE}" destId="{4C661FBC-4245-42B9-9709-366CD0F986D5}" srcOrd="2" destOrd="0" presId="urn:microsoft.com/office/officeart/2005/8/layout/chevron1"/>
    <dgm:cxn modelId="{03BEB8CA-9DA6-44E5-960E-0411B6DE20C3}" type="presParOf" srcId="{47FD3634-A78D-4162-98BF-38D05C1B22AE}" destId="{F6CCD651-ABDF-494F-854D-7D70DBA66D44}" srcOrd="3" destOrd="0" presId="urn:microsoft.com/office/officeart/2005/8/layout/chevron1"/>
    <dgm:cxn modelId="{E358376D-55B6-4A47-B73E-37B05D722EA0}" type="presParOf" srcId="{47FD3634-A78D-4162-98BF-38D05C1B22AE}" destId="{41A2A8FA-72FD-4E4F-9124-3F3A32148CAD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335EBBC-5461-4FDB-8028-9AF7E0AD7881}">
      <dsp:nvSpPr>
        <dsp:cNvPr id="0" name=""/>
        <dsp:cNvSpPr/>
      </dsp:nvSpPr>
      <dsp:spPr>
        <a:xfrm>
          <a:off x="144870" y="0"/>
          <a:ext cx="5347594" cy="2139037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algn="ctr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48031" tIns="82677" rIns="82677" bIns="82677" numCol="1" spcCol="1270" anchor="ctr" anchorCtr="0">
          <a:noAutofit/>
        </a:bodyPr>
        <a:lstStyle/>
        <a:p>
          <a:pPr lvl="0" algn="ctr" defTabSz="2755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200" kern="1200" dirty="0" smtClean="0"/>
            <a:t>Github</a:t>
          </a:r>
        </a:p>
        <a:p>
          <a:pPr lvl="0" algn="ctr" defTabSz="2755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200" kern="1200" dirty="0" smtClean="0"/>
            <a:t>blob</a:t>
          </a:r>
          <a:endParaRPr lang="pl-PL" sz="6200" kern="1200" dirty="0"/>
        </a:p>
      </dsp:txBody>
      <dsp:txXfrm>
        <a:off x="1214389" y="0"/>
        <a:ext cx="3208557" cy="2139037"/>
      </dsp:txXfrm>
    </dsp:sp>
    <dsp:sp modelId="{41A2A8FA-72FD-4E4F-9124-3F3A32148CAD}">
      <dsp:nvSpPr>
        <dsp:cNvPr id="0" name=""/>
        <dsp:cNvSpPr/>
      </dsp:nvSpPr>
      <dsp:spPr>
        <a:xfrm>
          <a:off x="4830727" y="0"/>
          <a:ext cx="5347594" cy="2139037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algn="ctr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48031" tIns="82677" rIns="82677" bIns="82677" numCol="1" spcCol="1270" anchor="ctr" anchorCtr="0">
          <a:noAutofit/>
        </a:bodyPr>
        <a:lstStyle/>
        <a:p>
          <a:pPr lvl="0" algn="ctr" defTabSz="2755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200" kern="1200" smtClean="0"/>
            <a:t>User</a:t>
          </a:r>
          <a:endParaRPr lang="pl-PL" sz="6200" kern="1200"/>
        </a:p>
      </dsp:txBody>
      <dsp:txXfrm>
        <a:off x="5900246" y="0"/>
        <a:ext cx="3208557" cy="213903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335EBBC-5461-4FDB-8028-9AF7E0AD7881}">
      <dsp:nvSpPr>
        <dsp:cNvPr id="0" name=""/>
        <dsp:cNvSpPr/>
      </dsp:nvSpPr>
      <dsp:spPr>
        <a:xfrm>
          <a:off x="2981" y="1070198"/>
          <a:ext cx="3632985" cy="145319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algn="ctr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68021" tIns="56007" rIns="56007" bIns="56007" numCol="1" spcCol="1270" anchor="ctr" anchorCtr="0">
          <a:noAutofit/>
        </a:bodyPr>
        <a:lstStyle/>
        <a:p>
          <a:pPr lvl="0" algn="ctr" defTabSz="1866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200" kern="1200" dirty="0" smtClean="0"/>
            <a:t>Github</a:t>
          </a:r>
        </a:p>
        <a:p>
          <a:pPr lvl="0" algn="ctr" defTabSz="1866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200" kern="1200" dirty="0" smtClean="0"/>
            <a:t>blob</a:t>
          </a:r>
          <a:endParaRPr lang="pl-PL" sz="4200" kern="1200" dirty="0"/>
        </a:p>
      </dsp:txBody>
      <dsp:txXfrm>
        <a:off x="729578" y="1070198"/>
        <a:ext cx="2179791" cy="1453194"/>
      </dsp:txXfrm>
    </dsp:sp>
    <dsp:sp modelId="{4C661FBC-4245-42B9-9709-366CD0F986D5}">
      <dsp:nvSpPr>
        <dsp:cNvPr id="0" name=""/>
        <dsp:cNvSpPr/>
      </dsp:nvSpPr>
      <dsp:spPr>
        <a:xfrm>
          <a:off x="3272668" y="1070198"/>
          <a:ext cx="3632985" cy="145319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algn="ctr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68021" tIns="56007" rIns="56007" bIns="56007" numCol="1" spcCol="1270" anchor="ctr" anchorCtr="0">
          <a:noAutofit/>
        </a:bodyPr>
        <a:lstStyle/>
        <a:p>
          <a:pPr lvl="0" algn="ctr" defTabSz="1866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200" kern="1200" dirty="0" smtClean="0"/>
            <a:t>Server</a:t>
          </a:r>
          <a:endParaRPr lang="pl-PL" sz="4200" kern="1200" dirty="0"/>
        </a:p>
      </dsp:txBody>
      <dsp:txXfrm>
        <a:off x="3999265" y="1070198"/>
        <a:ext cx="2179791" cy="1453194"/>
      </dsp:txXfrm>
    </dsp:sp>
    <dsp:sp modelId="{41A2A8FA-72FD-4E4F-9124-3F3A32148CAD}">
      <dsp:nvSpPr>
        <dsp:cNvPr id="0" name=""/>
        <dsp:cNvSpPr/>
      </dsp:nvSpPr>
      <dsp:spPr>
        <a:xfrm>
          <a:off x="6542355" y="1070198"/>
          <a:ext cx="3632985" cy="145319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algn="ctr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68021" tIns="56007" rIns="56007" bIns="56007" numCol="1" spcCol="1270" anchor="ctr" anchorCtr="0">
          <a:noAutofit/>
        </a:bodyPr>
        <a:lstStyle/>
        <a:p>
          <a:pPr lvl="0" algn="ctr" defTabSz="1866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200" kern="1200" smtClean="0"/>
            <a:t>User</a:t>
          </a:r>
          <a:endParaRPr lang="pl-PL" sz="4200" kern="1200"/>
        </a:p>
      </dsp:txBody>
      <dsp:txXfrm>
        <a:off x="7268952" y="1070198"/>
        <a:ext cx="2179791" cy="145319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B2A441-A287-4456-A052-F4898ED5D5F2}" type="datetimeFigureOut">
              <a:rPr lang="pl-PL" smtClean="0"/>
              <a:t>05.11.2018</a:t>
            </a:fld>
            <a:endParaRPr lang="pl-PL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 smtClean="0"/>
              <a:t>Edytuj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AAC945-E110-4F66-A373-557B69307723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4990809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AAC945-E110-4F66-A373-557B69307723}" type="slidenum">
              <a:rPr lang="pl-PL" smtClean="0"/>
              <a:t>31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8719297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AAC945-E110-4F66-A373-557B69307723}" type="slidenum">
              <a:rPr lang="pl-PL" smtClean="0"/>
              <a:t>54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4080616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AAC945-E110-4F66-A373-557B69307723}" type="slidenum">
              <a:rPr lang="pl-PL" smtClean="0"/>
              <a:t>90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7838545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ajd tytułowy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/>
              <a:t>Kliknij, aby edytować styl wzorca podtytułu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9334D819-9F07-4261-B09B-9E467E5D9002}" type="datetimeFigureOut">
              <a:rPr lang="en-US" dirty="0"/>
              <a:pPr/>
              <a:t>11/5/2018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11/5/2018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11/5/2018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11/5/2018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Nagłówek sekcji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9334D819-9F07-4261-B09B-9E467E5D9002}" type="datetimeFigureOut">
              <a:rPr lang="en-US" dirty="0"/>
              <a:pPr/>
              <a:t>11/5/2018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11/5/2018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11/5/2018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11/5/2018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11/5/2018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9334D819-9F07-4261-B09B-9E467E5D9002}" type="datetimeFigureOut">
              <a:rPr lang="en-US" dirty="0"/>
              <a:t>11/5/2018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l-PL"/>
              <a:t>Kliknij ikonę, aby dodać obraz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9334D819-9F07-4261-B09B-9E467E5D9002}" type="datetimeFigureOut">
              <a:rPr lang="en-US" dirty="0"/>
              <a:t>11/5/2018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334D819-9F07-4261-B09B-9E467E5D9002}" type="datetimeFigureOut">
              <a:rPr lang="en-US" dirty="0"/>
              <a:pPr/>
              <a:t>11/5/2018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0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davidfowl/AspNetCoreDiagnosticScenarios" TargetMode="External"/><Relationship Id="rId3" Type="http://schemas.openxmlformats.org/officeDocument/2006/relationships/hyperlink" Target="https://docs.microsoft.com/en-us/azure/cosmos-db/performance-tips" TargetMode="External"/><Relationship Id="rId7" Type="http://schemas.openxmlformats.org/officeDocument/2006/relationships/hyperlink" Target="http://www.tugberkugurlu.com/archive/efficiently-streaming-large-http-responses-with-httpclient" TargetMode="External"/><Relationship Id="rId2" Type="http://schemas.openxmlformats.org/officeDocument/2006/relationships/hyperlink" Target="https://github.com/lukasz-pyrzyk/DailyPerformanceFuckup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giltene/wrk2" TargetMode="External"/><Relationship Id="rId5" Type="http://schemas.openxmlformats.org/officeDocument/2006/relationships/hyperlink" Target="https://github.com/wg/wrk" TargetMode="External"/><Relationship Id="rId4" Type="http://schemas.openxmlformats.org/officeDocument/2006/relationships/hyperlink" Target="https://docs.microsoft.com/en-us/azure/cosmos-db/sql-api-sql-query-metrics" TargetMode="Externa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1078522" y="485912"/>
            <a:ext cx="10318418" cy="4394988"/>
          </a:xfrm>
        </p:spPr>
        <p:txBody>
          <a:bodyPr/>
          <a:lstStyle/>
          <a:p>
            <a:r>
              <a:rPr lang="en-GB" dirty="0"/>
              <a:t>Everyday performance</a:t>
            </a:r>
            <a:br>
              <a:rPr lang="en-GB" dirty="0"/>
            </a:br>
            <a:r>
              <a:rPr lang="en-GB" dirty="0"/>
              <a:t>fuckups</a:t>
            </a:r>
            <a:endParaRPr lang="pl-PL" dirty="0"/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>
          <a:xfrm>
            <a:off x="2215044" y="5861802"/>
            <a:ext cx="8045373" cy="742279"/>
          </a:xfrm>
        </p:spPr>
        <p:txBody>
          <a:bodyPr>
            <a:normAutofit/>
          </a:bodyPr>
          <a:lstStyle/>
          <a:p>
            <a:r>
              <a:rPr lang="en-GB" sz="3200" dirty="0"/>
              <a:t>Łukasz Pyrzyk</a:t>
            </a:r>
            <a:endParaRPr lang="pl-PL" sz="3200" dirty="0"/>
          </a:p>
        </p:txBody>
      </p:sp>
    </p:spTree>
    <p:extLst>
      <p:ext uri="{BB962C8B-B14F-4D97-AF65-F5344CB8AC3E}">
        <p14:creationId xmlns:p14="http://schemas.microsoft.com/office/powerpoint/2010/main" val="1311607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Getting assembly from </a:t>
            </a:r>
            <a:r>
              <a:rPr lang="en-GB" dirty="0" err="1"/>
              <a:t>c#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base"/>
            <a:r>
              <a:rPr lang="en-US" b="1" dirty="0"/>
              <a:t>sharplab.io</a:t>
            </a:r>
            <a:r>
              <a:rPr lang="en-US" dirty="0"/>
              <a:t> by Andrey </a:t>
            </a:r>
            <a:r>
              <a:rPr lang="en-US" dirty="0" err="1"/>
              <a:t>Shchekin</a:t>
            </a:r>
            <a:endParaRPr lang="en-US" dirty="0"/>
          </a:p>
          <a:p>
            <a:pPr fontAlgn="base"/>
            <a:r>
              <a:rPr lang="en-US" dirty="0"/>
              <a:t>The Ultimate .NET Experiment (</a:t>
            </a:r>
            <a:r>
              <a:rPr lang="en-US" b="1" dirty="0"/>
              <a:t>TUNE</a:t>
            </a:r>
            <a:r>
              <a:rPr lang="en-US" dirty="0"/>
              <a:t>) by Konrad </a:t>
            </a:r>
            <a:r>
              <a:rPr lang="en-US" dirty="0" err="1"/>
              <a:t>Kokosa</a:t>
            </a:r>
            <a:endParaRPr lang="en-US" dirty="0"/>
          </a:p>
          <a:p>
            <a:pPr fontAlgn="base"/>
            <a:r>
              <a:rPr lang="en-US" b="1" dirty="0" err="1"/>
              <a:t>DisassemblyDiagnoser</a:t>
            </a:r>
            <a:r>
              <a:rPr lang="en-US" dirty="0"/>
              <a:t> in </a:t>
            </a:r>
            <a:r>
              <a:rPr lang="en-US" b="1" dirty="0" err="1"/>
              <a:t>BenchmarkDotNet</a:t>
            </a:r>
            <a:endParaRPr lang="en-US" b="1" dirty="0"/>
          </a:p>
          <a:p>
            <a:pPr fontAlgn="base"/>
            <a:r>
              <a:rPr lang="en-US" b="1" smtClean="0"/>
              <a:t>IDE</a:t>
            </a:r>
            <a:endParaRPr lang="en-US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012096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910127" y="1503151"/>
            <a:ext cx="1317770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l-PL" altLang="pl-PL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pl-PL" altLang="pl-PL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pl-PL" altLang="pl-PL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Prostokąt 12"/>
          <p:cNvSpPr/>
          <p:nvPr/>
        </p:nvSpPr>
        <p:spPr>
          <a:xfrm>
            <a:off x="910127" y="487488"/>
            <a:ext cx="6941968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2000" dirty="0"/>
              <a:t>00007ff9`b7092140 418b00</a:t>
            </a:r>
            <a:r>
              <a:rPr lang="en-GB" sz="2000" dirty="0"/>
              <a:t>	</a:t>
            </a:r>
            <a:r>
              <a:rPr lang="pl-PL" sz="2000" dirty="0" err="1"/>
              <a:t>mov</a:t>
            </a:r>
            <a:r>
              <a:rPr lang="en-GB" sz="2000" dirty="0"/>
              <a:t>		</a:t>
            </a:r>
            <a:r>
              <a:rPr lang="pl-PL" sz="2000" dirty="0" err="1"/>
              <a:t>eax,dword</a:t>
            </a:r>
            <a:r>
              <a:rPr lang="pl-PL" sz="2000" dirty="0"/>
              <a:t> </a:t>
            </a:r>
            <a:r>
              <a:rPr lang="pl-PL" sz="2000" dirty="0" err="1"/>
              <a:t>ptr</a:t>
            </a:r>
            <a:r>
              <a:rPr lang="pl-PL" sz="2000" dirty="0"/>
              <a:t> [r8]</a:t>
            </a:r>
          </a:p>
          <a:p>
            <a:r>
              <a:rPr lang="pl-PL" sz="2000" dirty="0"/>
              <a:t>00007ff9`b7092143 3102</a:t>
            </a:r>
            <a:r>
              <a:rPr lang="en-GB" sz="2000" dirty="0"/>
              <a:t>		</a:t>
            </a:r>
            <a:r>
              <a:rPr lang="pl-PL" sz="2000" b="1" dirty="0" err="1"/>
              <a:t>xor</a:t>
            </a:r>
            <a:r>
              <a:rPr lang="en-GB" sz="2000" dirty="0"/>
              <a:t>		</a:t>
            </a:r>
            <a:r>
              <a:rPr lang="pl-PL" sz="2000" dirty="0" err="1"/>
              <a:t>dword</a:t>
            </a:r>
            <a:r>
              <a:rPr lang="pl-PL" sz="2000" dirty="0"/>
              <a:t> </a:t>
            </a:r>
            <a:r>
              <a:rPr lang="pl-PL" sz="2000" dirty="0" err="1"/>
              <a:t>ptr</a:t>
            </a:r>
            <a:r>
              <a:rPr lang="pl-PL" sz="2000" dirty="0"/>
              <a:t> [</a:t>
            </a:r>
            <a:r>
              <a:rPr lang="pl-PL" sz="2000" dirty="0" err="1"/>
              <a:t>rdx</a:t>
            </a:r>
            <a:r>
              <a:rPr lang="pl-PL" sz="2000" dirty="0"/>
              <a:t>],</a:t>
            </a:r>
            <a:r>
              <a:rPr lang="pl-PL" sz="2000" dirty="0" err="1"/>
              <a:t>eax</a:t>
            </a:r>
            <a:endParaRPr lang="pl-PL" sz="2000" dirty="0"/>
          </a:p>
          <a:p>
            <a:r>
              <a:rPr lang="pl-PL" sz="2000" dirty="0"/>
              <a:t>00007ff9`b7092145 8b02</a:t>
            </a:r>
            <a:r>
              <a:rPr lang="en-GB" sz="2000" dirty="0"/>
              <a:t>		</a:t>
            </a:r>
            <a:r>
              <a:rPr lang="pl-PL" sz="2000" dirty="0" err="1"/>
              <a:t>mov</a:t>
            </a:r>
            <a:r>
              <a:rPr lang="en-GB" sz="2000" dirty="0"/>
              <a:t>		</a:t>
            </a:r>
            <a:r>
              <a:rPr lang="pl-PL" sz="2000" dirty="0" err="1"/>
              <a:t>eax,dword</a:t>
            </a:r>
            <a:r>
              <a:rPr lang="pl-PL" sz="2000" dirty="0"/>
              <a:t> </a:t>
            </a:r>
            <a:r>
              <a:rPr lang="pl-PL" sz="2000" dirty="0" err="1"/>
              <a:t>ptr</a:t>
            </a:r>
            <a:r>
              <a:rPr lang="pl-PL" sz="2000" dirty="0"/>
              <a:t> [</a:t>
            </a:r>
            <a:r>
              <a:rPr lang="pl-PL" sz="2000" dirty="0" err="1"/>
              <a:t>rdx</a:t>
            </a:r>
            <a:r>
              <a:rPr lang="pl-PL" sz="2000" dirty="0"/>
              <a:t>]</a:t>
            </a:r>
          </a:p>
          <a:p>
            <a:r>
              <a:rPr lang="pl-PL" sz="2000" dirty="0"/>
              <a:t>00007ff9`b7092147 413100</a:t>
            </a:r>
            <a:r>
              <a:rPr lang="en-GB" sz="2000" dirty="0"/>
              <a:t>	</a:t>
            </a:r>
            <a:r>
              <a:rPr lang="pl-PL" sz="2000" b="1" dirty="0" err="1"/>
              <a:t>xor</a:t>
            </a:r>
            <a:r>
              <a:rPr lang="en-GB" sz="2000" dirty="0"/>
              <a:t>		</a:t>
            </a:r>
            <a:r>
              <a:rPr lang="pl-PL" sz="2000" dirty="0" err="1"/>
              <a:t>dword</a:t>
            </a:r>
            <a:r>
              <a:rPr lang="pl-PL" sz="2000" dirty="0"/>
              <a:t> </a:t>
            </a:r>
            <a:r>
              <a:rPr lang="pl-PL" sz="2000" dirty="0" err="1"/>
              <a:t>ptr</a:t>
            </a:r>
            <a:r>
              <a:rPr lang="pl-PL" sz="2000" dirty="0"/>
              <a:t> [r8],</a:t>
            </a:r>
            <a:r>
              <a:rPr lang="pl-PL" sz="2000" dirty="0" err="1"/>
              <a:t>eax</a:t>
            </a:r>
            <a:endParaRPr lang="pl-PL" sz="2000" dirty="0"/>
          </a:p>
          <a:p>
            <a:r>
              <a:rPr lang="pl-PL" sz="2000" dirty="0"/>
              <a:t>00007ff9`b709214a 418b00</a:t>
            </a:r>
            <a:r>
              <a:rPr lang="en-GB" sz="2000" dirty="0"/>
              <a:t>	</a:t>
            </a:r>
            <a:r>
              <a:rPr lang="pl-PL" sz="2000" dirty="0" err="1"/>
              <a:t>mov</a:t>
            </a:r>
            <a:r>
              <a:rPr lang="en-GB" sz="2000" dirty="0"/>
              <a:t>		</a:t>
            </a:r>
            <a:r>
              <a:rPr lang="pl-PL" sz="2000" dirty="0" err="1"/>
              <a:t>eax,dword</a:t>
            </a:r>
            <a:r>
              <a:rPr lang="pl-PL" sz="2000" dirty="0"/>
              <a:t> </a:t>
            </a:r>
            <a:r>
              <a:rPr lang="pl-PL" sz="2000" dirty="0" err="1"/>
              <a:t>ptr</a:t>
            </a:r>
            <a:r>
              <a:rPr lang="pl-PL" sz="2000" dirty="0"/>
              <a:t> [r8]</a:t>
            </a:r>
          </a:p>
          <a:p>
            <a:r>
              <a:rPr lang="pl-PL" sz="2000" dirty="0"/>
              <a:t>00007ff9`b709214d 3102</a:t>
            </a:r>
            <a:r>
              <a:rPr lang="en-GB" sz="2000" dirty="0"/>
              <a:t>		</a:t>
            </a:r>
            <a:r>
              <a:rPr lang="pl-PL" sz="2000" b="1" dirty="0" err="1"/>
              <a:t>xor</a:t>
            </a:r>
            <a:r>
              <a:rPr lang="en-GB" sz="2000" dirty="0"/>
              <a:t>		</a:t>
            </a:r>
            <a:r>
              <a:rPr lang="pl-PL" sz="2000" dirty="0" err="1"/>
              <a:t>dword</a:t>
            </a:r>
            <a:r>
              <a:rPr lang="pl-PL" sz="2000" dirty="0"/>
              <a:t> </a:t>
            </a:r>
            <a:r>
              <a:rPr lang="pl-PL" sz="2000" dirty="0" err="1"/>
              <a:t>ptr</a:t>
            </a:r>
            <a:r>
              <a:rPr lang="pl-PL" sz="2000" dirty="0"/>
              <a:t> [</a:t>
            </a:r>
            <a:r>
              <a:rPr lang="pl-PL" sz="2000" dirty="0" err="1"/>
              <a:t>rdx</a:t>
            </a:r>
            <a:r>
              <a:rPr lang="pl-PL" sz="2000" dirty="0"/>
              <a:t>],</a:t>
            </a:r>
            <a:r>
              <a:rPr lang="pl-PL" sz="2000" dirty="0" err="1"/>
              <a:t>eax</a:t>
            </a:r>
            <a:endParaRPr lang="pl-PL" sz="2000" dirty="0"/>
          </a:p>
          <a:p>
            <a:r>
              <a:rPr lang="pl-PL" sz="2000" dirty="0"/>
              <a:t>00007ff9`b709214f c3</a:t>
            </a:r>
            <a:r>
              <a:rPr lang="en-GB" sz="2000" dirty="0"/>
              <a:t>			</a:t>
            </a:r>
            <a:r>
              <a:rPr lang="pl-PL" sz="2000" dirty="0" err="1"/>
              <a:t>ret</a:t>
            </a:r>
            <a:endParaRPr lang="pl-PL" sz="2000" dirty="0"/>
          </a:p>
        </p:txBody>
      </p:sp>
      <p:sp>
        <p:nvSpPr>
          <p:cNvPr id="14" name="pole tekstowe 13"/>
          <p:cNvSpPr txBox="1"/>
          <p:nvPr/>
        </p:nvSpPr>
        <p:spPr>
          <a:xfrm>
            <a:off x="1014152" y="174567"/>
            <a:ext cx="5752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XOR</a:t>
            </a:r>
            <a:endParaRPr lang="pl-PL" b="1" dirty="0"/>
          </a:p>
        </p:txBody>
      </p:sp>
      <p:sp>
        <p:nvSpPr>
          <p:cNvPr id="19" name="Prostokąt 18"/>
          <p:cNvSpPr/>
          <p:nvPr/>
        </p:nvSpPr>
        <p:spPr>
          <a:xfrm>
            <a:off x="4215390" y="3878175"/>
            <a:ext cx="6621204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2000" dirty="0"/>
              <a:t>00007ff9`b70b2140 8b02</a:t>
            </a:r>
            <a:r>
              <a:rPr lang="en-GB" sz="2000" dirty="0"/>
              <a:t>		</a:t>
            </a:r>
            <a:r>
              <a:rPr lang="pl-PL" sz="2000" dirty="0" err="1"/>
              <a:t>mov</a:t>
            </a:r>
            <a:r>
              <a:rPr lang="pl-PL" sz="2000" dirty="0"/>
              <a:t>     </a:t>
            </a:r>
            <a:r>
              <a:rPr lang="pl-PL" sz="2000" dirty="0" err="1"/>
              <a:t>eax,dword</a:t>
            </a:r>
            <a:r>
              <a:rPr lang="pl-PL" sz="2000" dirty="0"/>
              <a:t> </a:t>
            </a:r>
            <a:r>
              <a:rPr lang="pl-PL" sz="2000" dirty="0" err="1"/>
              <a:t>ptr</a:t>
            </a:r>
            <a:r>
              <a:rPr lang="pl-PL" sz="2000" dirty="0"/>
              <a:t> [</a:t>
            </a:r>
            <a:r>
              <a:rPr lang="pl-PL" sz="2000" dirty="0" err="1"/>
              <a:t>rdx</a:t>
            </a:r>
            <a:r>
              <a:rPr lang="pl-PL" sz="2000" dirty="0"/>
              <a:t>]</a:t>
            </a:r>
          </a:p>
          <a:p>
            <a:r>
              <a:rPr lang="pl-PL" sz="2000" dirty="0"/>
              <a:t>00007ff9`b70b2142 418b08</a:t>
            </a:r>
            <a:r>
              <a:rPr lang="en-GB" sz="2000" dirty="0"/>
              <a:t>	</a:t>
            </a:r>
            <a:r>
              <a:rPr lang="pl-PL" sz="2000" dirty="0" err="1"/>
              <a:t>mov</a:t>
            </a:r>
            <a:r>
              <a:rPr lang="pl-PL" sz="2000" dirty="0"/>
              <a:t>     </a:t>
            </a:r>
            <a:r>
              <a:rPr lang="pl-PL" sz="2000" dirty="0" err="1"/>
              <a:t>ecx,dword</a:t>
            </a:r>
            <a:r>
              <a:rPr lang="pl-PL" sz="2000" dirty="0"/>
              <a:t> </a:t>
            </a:r>
            <a:r>
              <a:rPr lang="pl-PL" sz="2000" dirty="0" err="1"/>
              <a:t>ptr</a:t>
            </a:r>
            <a:r>
              <a:rPr lang="pl-PL" sz="2000" dirty="0"/>
              <a:t> [r8]</a:t>
            </a:r>
          </a:p>
          <a:p>
            <a:r>
              <a:rPr lang="pl-PL" sz="2000" dirty="0"/>
              <a:t>00007ff9`b70b2145 890a</a:t>
            </a:r>
            <a:r>
              <a:rPr lang="en-GB" sz="2000" dirty="0"/>
              <a:t>		</a:t>
            </a:r>
            <a:r>
              <a:rPr lang="pl-PL" sz="2000" dirty="0" err="1"/>
              <a:t>mov</a:t>
            </a:r>
            <a:r>
              <a:rPr lang="pl-PL" sz="2000" dirty="0"/>
              <a:t>     </a:t>
            </a:r>
            <a:r>
              <a:rPr lang="pl-PL" sz="2000" dirty="0" err="1"/>
              <a:t>dword</a:t>
            </a:r>
            <a:r>
              <a:rPr lang="pl-PL" sz="2000" dirty="0"/>
              <a:t> </a:t>
            </a:r>
            <a:r>
              <a:rPr lang="pl-PL" sz="2000" dirty="0" err="1"/>
              <a:t>ptr</a:t>
            </a:r>
            <a:r>
              <a:rPr lang="pl-PL" sz="2000" dirty="0"/>
              <a:t> [</a:t>
            </a:r>
            <a:r>
              <a:rPr lang="pl-PL" sz="2000" dirty="0" err="1"/>
              <a:t>rdx</a:t>
            </a:r>
            <a:r>
              <a:rPr lang="pl-PL" sz="2000" dirty="0"/>
              <a:t>],</a:t>
            </a:r>
            <a:r>
              <a:rPr lang="pl-PL" sz="2000" dirty="0" err="1"/>
              <a:t>ecx</a:t>
            </a:r>
            <a:endParaRPr lang="pl-PL" sz="2000" dirty="0"/>
          </a:p>
          <a:p>
            <a:r>
              <a:rPr lang="pl-PL" sz="2000" dirty="0"/>
              <a:t>00007ff9`b70b2147 418900</a:t>
            </a:r>
            <a:r>
              <a:rPr lang="en-GB" sz="2000" dirty="0"/>
              <a:t>	</a:t>
            </a:r>
            <a:r>
              <a:rPr lang="pl-PL" sz="2000" dirty="0" err="1"/>
              <a:t>mov</a:t>
            </a:r>
            <a:r>
              <a:rPr lang="pl-PL" sz="2000" dirty="0"/>
              <a:t>     </a:t>
            </a:r>
            <a:r>
              <a:rPr lang="pl-PL" sz="2000" dirty="0" err="1"/>
              <a:t>dword</a:t>
            </a:r>
            <a:r>
              <a:rPr lang="pl-PL" sz="2000" dirty="0"/>
              <a:t> </a:t>
            </a:r>
            <a:r>
              <a:rPr lang="pl-PL" sz="2000" dirty="0" err="1"/>
              <a:t>ptr</a:t>
            </a:r>
            <a:r>
              <a:rPr lang="pl-PL" sz="2000" dirty="0"/>
              <a:t> [r8],</a:t>
            </a:r>
            <a:r>
              <a:rPr lang="pl-PL" sz="2000" dirty="0" err="1"/>
              <a:t>eax</a:t>
            </a:r>
            <a:endParaRPr lang="pl-PL" sz="2000" dirty="0"/>
          </a:p>
          <a:p>
            <a:r>
              <a:rPr lang="pl-PL" sz="2000" dirty="0"/>
              <a:t>00007ff9`b70b214a c3</a:t>
            </a:r>
            <a:r>
              <a:rPr lang="en-GB" sz="2000" dirty="0"/>
              <a:t>			</a:t>
            </a:r>
            <a:r>
              <a:rPr lang="pl-PL" sz="2000" dirty="0" err="1"/>
              <a:t>ret</a:t>
            </a:r>
            <a:endParaRPr lang="pl-PL" sz="2000" dirty="0"/>
          </a:p>
        </p:txBody>
      </p:sp>
      <p:sp>
        <p:nvSpPr>
          <p:cNvPr id="20" name="pole tekstowe 19"/>
          <p:cNvSpPr txBox="1"/>
          <p:nvPr/>
        </p:nvSpPr>
        <p:spPr>
          <a:xfrm>
            <a:off x="4319415" y="3565254"/>
            <a:ext cx="5752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 err="1"/>
              <a:t>TempVariable</a:t>
            </a:r>
            <a:endParaRPr lang="pl-PL" b="1" dirty="0"/>
          </a:p>
        </p:txBody>
      </p:sp>
      <p:sp>
        <p:nvSpPr>
          <p:cNvPr id="7" name="pole tekstowe 6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64931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275988" y="1051954"/>
            <a:ext cx="10178322" cy="256204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5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5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Consolas" panose="020B0609020204030204" pitchFamily="49" charset="0"/>
              </a:rPr>
              <a:t>AddAndSubtract</a:t>
            </a:r>
            <a:r>
              <a:rPr 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500" dirty="0">
                <a:solidFill>
                  <a:srgbClr val="0000FF"/>
                </a:solidFill>
                <a:latin typeface="Consolas" panose="020B0609020204030204" pitchFamily="49" charset="0"/>
              </a:rPr>
              <a:t>ref</a:t>
            </a:r>
            <a:r>
              <a:rPr 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5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 x, </a:t>
            </a:r>
            <a:r>
              <a:rPr lang="en-US" sz="2500" dirty="0">
                <a:solidFill>
                  <a:srgbClr val="0000FF"/>
                </a:solidFill>
                <a:latin typeface="Consolas" panose="020B0609020204030204" pitchFamily="49" charset="0"/>
              </a:rPr>
              <a:t>ref</a:t>
            </a:r>
            <a:r>
              <a:rPr 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5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 y)</a:t>
            </a:r>
          </a:p>
          <a:p>
            <a:pPr marL="0" indent="0">
              <a:buNone/>
            </a:pPr>
            <a:r>
              <a:rPr lang="pl-PL" sz="25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457200" lvl="1" indent="0">
              <a:buNone/>
            </a:pPr>
            <a:r>
              <a:rPr lang="en-GB" sz="25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2500" dirty="0">
                <a:solidFill>
                  <a:srgbClr val="000000"/>
                </a:solidFill>
                <a:latin typeface="Consolas" panose="020B0609020204030204" pitchFamily="49" charset="0"/>
              </a:rPr>
              <a:t>x = x + y;</a:t>
            </a:r>
          </a:p>
          <a:p>
            <a:pPr marL="457200" lvl="1" indent="0">
              <a:buNone/>
            </a:pPr>
            <a:r>
              <a:rPr lang="en-GB" sz="25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2500" dirty="0">
                <a:solidFill>
                  <a:srgbClr val="000000"/>
                </a:solidFill>
                <a:latin typeface="Consolas" panose="020B0609020204030204" pitchFamily="49" charset="0"/>
              </a:rPr>
              <a:t>y = x - y;</a:t>
            </a:r>
          </a:p>
          <a:p>
            <a:pPr marL="457200" lvl="1" indent="0">
              <a:buNone/>
            </a:pPr>
            <a:r>
              <a:rPr lang="en-GB" sz="25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2500" dirty="0">
                <a:solidFill>
                  <a:srgbClr val="000000"/>
                </a:solidFill>
                <a:latin typeface="Consolas" panose="020B0609020204030204" pitchFamily="49" charset="0"/>
              </a:rPr>
              <a:t>x = x - y;</a:t>
            </a:r>
            <a:endParaRPr lang="en-GB" sz="25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sz="25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2500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816325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9451392"/>
              </p:ext>
            </p:extLst>
          </p:nvPr>
        </p:nvGraphicFramePr>
        <p:xfrm>
          <a:off x="1572862" y="1451109"/>
          <a:ext cx="9567950" cy="3517389"/>
        </p:xfrm>
        <a:graphic>
          <a:graphicData uri="http://schemas.openxmlformats.org/drawingml/2006/table">
            <a:tbl>
              <a:tblPr/>
              <a:tblGrid>
                <a:gridCol w="1913590">
                  <a:extLst>
                    <a:ext uri="{9D8B030D-6E8A-4147-A177-3AD203B41FA5}">
                      <a16:colId xmlns:a16="http://schemas.microsoft.com/office/drawing/2014/main" val="92837320"/>
                    </a:ext>
                  </a:extLst>
                </a:gridCol>
                <a:gridCol w="1913590">
                  <a:extLst>
                    <a:ext uri="{9D8B030D-6E8A-4147-A177-3AD203B41FA5}">
                      <a16:colId xmlns:a16="http://schemas.microsoft.com/office/drawing/2014/main" val="675589911"/>
                    </a:ext>
                  </a:extLst>
                </a:gridCol>
                <a:gridCol w="1906846">
                  <a:extLst>
                    <a:ext uri="{9D8B030D-6E8A-4147-A177-3AD203B41FA5}">
                      <a16:colId xmlns:a16="http://schemas.microsoft.com/office/drawing/2014/main" val="3904557261"/>
                    </a:ext>
                  </a:extLst>
                </a:gridCol>
                <a:gridCol w="1920334">
                  <a:extLst>
                    <a:ext uri="{9D8B030D-6E8A-4147-A177-3AD203B41FA5}">
                      <a16:colId xmlns:a16="http://schemas.microsoft.com/office/drawing/2014/main" val="672934519"/>
                    </a:ext>
                  </a:extLst>
                </a:gridCol>
                <a:gridCol w="1913590">
                  <a:extLst>
                    <a:ext uri="{9D8B030D-6E8A-4147-A177-3AD203B41FA5}">
                      <a16:colId xmlns:a16="http://schemas.microsoft.com/office/drawing/2014/main" val="1548853432"/>
                    </a:ext>
                  </a:extLst>
                </a:gridCol>
              </a:tblGrid>
              <a:tr h="615858"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Method</a:t>
                      </a:r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 err="1"/>
                        <a:t>Mean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/>
                        <a:t>Error</a:t>
                      </a:r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/>
                        <a:t>StdDev</a:t>
                      </a:r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Median</a:t>
                      </a:r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1414183"/>
                  </a:ext>
                </a:extLst>
              </a:tr>
              <a:tr h="967177">
                <a:tc>
                  <a:txBody>
                    <a:bodyPr/>
                    <a:lstStyle/>
                    <a:p>
                      <a:pPr algn="ctr"/>
                      <a:r>
                        <a:rPr lang="en-GB" sz="2500" dirty="0"/>
                        <a:t>XOR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2.8275 </a:t>
                      </a:r>
                      <a:r>
                        <a:rPr lang="pl-PL" sz="2500" dirty="0" err="1"/>
                        <a:t>ns</a:t>
                      </a:r>
                      <a:endParaRPr lang="en-GB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0.0615 </a:t>
                      </a:r>
                      <a:r>
                        <a:rPr lang="pl-PL" sz="2500" dirty="0" err="1"/>
                        <a:t>ns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0.0575 </a:t>
                      </a:r>
                      <a:r>
                        <a:rPr lang="pl-PL" sz="2500" dirty="0" err="1"/>
                        <a:t>ns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2.8419 </a:t>
                      </a:r>
                      <a:r>
                        <a:rPr lang="pl-PL" sz="2500" dirty="0" err="1"/>
                        <a:t>ns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2088151"/>
                  </a:ext>
                </a:extLst>
              </a:tr>
              <a:tr h="967177">
                <a:tc>
                  <a:txBody>
                    <a:bodyPr/>
                    <a:lstStyle/>
                    <a:p>
                      <a:pPr algn="ctr"/>
                      <a:r>
                        <a:rPr lang="en-GB" sz="2500" dirty="0" err="1"/>
                        <a:t>TempVariable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0.0114 </a:t>
                      </a:r>
                      <a:r>
                        <a:rPr lang="pl-PL" sz="2500" dirty="0" err="1"/>
                        <a:t>ns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0.0131 </a:t>
                      </a:r>
                      <a:r>
                        <a:rPr lang="pl-PL" sz="2500" dirty="0" err="1"/>
                        <a:t>ns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0.0123 </a:t>
                      </a:r>
                      <a:r>
                        <a:rPr lang="pl-PL" sz="2500" dirty="0" err="1"/>
                        <a:t>ns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0.0069 </a:t>
                      </a:r>
                      <a:r>
                        <a:rPr lang="pl-PL" sz="2500" dirty="0" err="1"/>
                        <a:t>ns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8299118"/>
                  </a:ext>
                </a:extLst>
              </a:tr>
              <a:tr h="967177">
                <a:tc>
                  <a:txBody>
                    <a:bodyPr/>
                    <a:lstStyle/>
                    <a:p>
                      <a:pPr algn="ctr"/>
                      <a:r>
                        <a:rPr lang="pl-PL" sz="2000" dirty="0" err="1"/>
                        <a:t>AddAndSubtract</a:t>
                      </a:r>
                      <a:endParaRPr lang="pl-PL" sz="20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500" dirty="0"/>
                        <a:t>2.8454 ns</a:t>
                      </a:r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0.0691 </a:t>
                      </a:r>
                      <a:r>
                        <a:rPr lang="pl-PL" sz="2500" dirty="0" err="1"/>
                        <a:t>ns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0.0646 </a:t>
                      </a:r>
                      <a:r>
                        <a:rPr lang="pl-PL" sz="2500" dirty="0" err="1"/>
                        <a:t>ns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2.8798 </a:t>
                      </a:r>
                      <a:r>
                        <a:rPr lang="pl-PL" sz="2500" dirty="0" err="1"/>
                        <a:t>ns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5879450"/>
                  </a:ext>
                </a:extLst>
              </a:tr>
            </a:tbl>
          </a:graphicData>
        </a:graphic>
      </p:graphicFrame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165693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251678" y="382384"/>
            <a:ext cx="10178322" cy="6147811"/>
          </a:xfrm>
        </p:spPr>
        <p:txBody>
          <a:bodyPr/>
          <a:lstStyle/>
          <a:p>
            <a:pPr algn="ctr"/>
            <a:r>
              <a:rPr lang="en-GB" dirty="0"/>
              <a:t/>
            </a:r>
            <a:br>
              <a:rPr lang="en-GB" dirty="0"/>
            </a:br>
            <a:r>
              <a:rPr lang="en-GB" dirty="0"/>
              <a:t>TIP</a:t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r>
              <a:rPr lang="en-GB" dirty="0"/>
              <a:t>Always </a:t>
            </a:r>
            <a:r>
              <a:rPr lang="en-GB" dirty="0">
                <a:solidFill>
                  <a:schemeClr val="tx2">
                    <a:lumMod val="50000"/>
                    <a:lumOff val="50000"/>
                  </a:schemeClr>
                </a:solidFill>
              </a:rPr>
              <a:t>measure</a:t>
            </a:r>
            <a:r>
              <a:rPr lang="en-GB" dirty="0"/>
              <a:t> your </a:t>
            </a:r>
            <a:r>
              <a:rPr lang="en-GB" dirty="0">
                <a:solidFill>
                  <a:schemeClr val="tx2">
                    <a:lumMod val="50000"/>
                    <a:lumOff val="50000"/>
                  </a:schemeClr>
                </a:solidFill>
              </a:rPr>
              <a:t>changes</a:t>
            </a:r>
            <a:br>
              <a:rPr lang="en-GB" dirty="0">
                <a:solidFill>
                  <a:schemeClr val="tx2">
                    <a:lumMod val="50000"/>
                    <a:lumOff val="50000"/>
                  </a:schemeClr>
                </a:solidFill>
              </a:rPr>
            </a:br>
            <a:endParaRPr lang="pl-PL" dirty="0"/>
          </a:p>
        </p:txBody>
      </p:sp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41351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251678" y="382384"/>
            <a:ext cx="10178322" cy="6147811"/>
          </a:xfrm>
        </p:spPr>
        <p:txBody>
          <a:bodyPr/>
          <a:lstStyle/>
          <a:p>
            <a:pPr algn="ctr"/>
            <a:r>
              <a:rPr lang="en-GB" dirty="0"/>
              <a:t/>
            </a:r>
            <a:br>
              <a:rPr lang="en-GB" dirty="0"/>
            </a:br>
            <a:r>
              <a:rPr lang="en-GB" dirty="0">
                <a:solidFill>
                  <a:schemeClr val="tx1"/>
                </a:solidFill>
              </a:rPr>
              <a:t>TIP</a:t>
            </a:r>
            <a:r>
              <a:rPr lang="en-GB" dirty="0">
                <a:solidFill>
                  <a:schemeClr val="accent4"/>
                </a:solidFill>
              </a:rPr>
              <a:t/>
            </a:r>
            <a:br>
              <a:rPr lang="en-GB" dirty="0">
                <a:solidFill>
                  <a:schemeClr val="accent4"/>
                </a:solidFill>
              </a:rPr>
            </a:br>
            <a:r>
              <a:rPr lang="en-GB" dirty="0"/>
              <a:t/>
            </a:r>
            <a:br>
              <a:rPr lang="en-GB" dirty="0"/>
            </a:br>
            <a:r>
              <a:rPr lang="en-GB" dirty="0"/>
              <a:t>“</a:t>
            </a:r>
            <a:r>
              <a:rPr lang="en-GB" dirty="0">
                <a:solidFill>
                  <a:schemeClr val="tx2">
                    <a:lumMod val="50000"/>
                    <a:lumOff val="50000"/>
                  </a:schemeClr>
                </a:solidFill>
              </a:rPr>
              <a:t>Swap two variables without using temp variable</a:t>
            </a:r>
            <a:r>
              <a:rPr lang="en-GB" dirty="0"/>
              <a:t>” </a:t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r>
              <a:rPr lang="en-GB" dirty="0"/>
              <a:t>popular interview question  </a:t>
            </a:r>
            <a:endParaRPr lang="pl-PL" dirty="0"/>
          </a:p>
        </p:txBody>
      </p:sp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560261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251678" y="382384"/>
            <a:ext cx="10178322" cy="6147811"/>
          </a:xfrm>
        </p:spPr>
        <p:txBody>
          <a:bodyPr>
            <a:normAutofit/>
          </a:bodyPr>
          <a:lstStyle/>
          <a:p>
            <a:pPr algn="ctr"/>
            <a:r>
              <a:rPr lang="en-GB" dirty="0"/>
              <a:t>Fuckup #2</a:t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r>
              <a:rPr lang="en-GB" dirty="0"/>
              <a:t>Trying to be </a:t>
            </a:r>
            <a:br>
              <a:rPr lang="en-GB" dirty="0"/>
            </a:br>
            <a:r>
              <a:rPr lang="en-GB" dirty="0">
                <a:solidFill>
                  <a:schemeClr val="tx2">
                    <a:lumMod val="50000"/>
                    <a:lumOff val="50000"/>
                  </a:schemeClr>
                </a:solidFill>
              </a:rPr>
              <a:t>smarter than compiler</a:t>
            </a:r>
            <a:r>
              <a:rPr lang="en-GB" dirty="0"/>
              <a:t/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endParaRPr lang="pl-PL" dirty="0"/>
          </a:p>
        </p:txBody>
      </p:sp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545961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sp>
        <p:nvSpPr>
          <p:cNvPr id="5" name="AutoShape 2" descr="Znalezione obrazy dla zapytania going hom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l-PL"/>
          </a:p>
        </p:txBody>
      </p:sp>
      <p:pic>
        <p:nvPicPr>
          <p:cNvPr id="6" name="Obraz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2625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231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203419" y="1018680"/>
            <a:ext cx="10178322" cy="390700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M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es-ES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 x = 4096, y = 8192; </a:t>
            </a: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x = x ^ y;</a:t>
            </a: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y = x ^ y;</a:t>
            </a:r>
          </a:p>
          <a:p>
            <a:pPr marL="0" lvl="0" indent="0">
              <a:buClr>
                <a:srgbClr val="2A1A00"/>
              </a:buClr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x = x ^ y;</a:t>
            </a: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(x);</a:t>
            </a: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(y);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88619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194790" y="992802"/>
            <a:ext cx="10178322" cy="386387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M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es-ES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 x = 4096, y = 8192; </a:t>
            </a: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s-ES" dirty="0">
                <a:solidFill>
                  <a:srgbClr val="0000FF"/>
                </a:solidFill>
                <a:latin typeface="Consolas" panose="020B0609020204030204" pitchFamily="49" charset="0"/>
              </a:rPr>
              <a:t>int </a:t>
            </a:r>
            <a:r>
              <a:rPr lang="es-ES" dirty="0">
                <a:solidFill>
                  <a:schemeClr val="tx1"/>
                </a:solidFill>
                <a:latin typeface="Consolas" panose="020B0609020204030204" pitchFamily="49" charset="0"/>
              </a:rPr>
              <a:t>temp = x;</a:t>
            </a:r>
          </a:p>
          <a:p>
            <a:pPr marL="0" indent="0">
              <a:buNone/>
            </a:pPr>
            <a:r>
              <a:rPr lang="es-ES" dirty="0">
                <a:solidFill>
                  <a:schemeClr val="tx1"/>
                </a:solidFill>
                <a:latin typeface="Consolas" panose="020B0609020204030204" pitchFamily="49" charset="0"/>
              </a:rPr>
              <a:t>	x = y;</a:t>
            </a:r>
          </a:p>
          <a:p>
            <a:pPr marL="0" indent="0">
              <a:buNone/>
            </a:pPr>
            <a:r>
              <a:rPr lang="es-ES" dirty="0">
                <a:solidFill>
                  <a:schemeClr val="tx1"/>
                </a:solidFill>
                <a:latin typeface="Consolas" panose="020B0609020204030204" pitchFamily="49" charset="0"/>
              </a:rPr>
              <a:t>	y = temp;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(x);</a:t>
            </a: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(y);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998988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1078522" y="485912"/>
            <a:ext cx="10318418" cy="4394988"/>
          </a:xfrm>
        </p:spPr>
        <p:txBody>
          <a:bodyPr/>
          <a:lstStyle/>
          <a:p>
            <a:r>
              <a:rPr lang="en-GB" dirty="0"/>
              <a:t>Everyday performance</a:t>
            </a:r>
            <a:br>
              <a:rPr lang="en-GB" dirty="0"/>
            </a:br>
            <a:r>
              <a:rPr lang="en-GB" dirty="0"/>
              <a:t>fuckups</a:t>
            </a:r>
            <a:endParaRPr lang="pl-PL" dirty="0"/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>
          <a:xfrm>
            <a:off x="2215044" y="5861802"/>
            <a:ext cx="8045373" cy="742279"/>
          </a:xfrm>
        </p:spPr>
        <p:txBody>
          <a:bodyPr>
            <a:normAutofit/>
          </a:bodyPr>
          <a:lstStyle/>
          <a:p>
            <a:r>
              <a:rPr lang="en-GB" sz="3200" dirty="0"/>
              <a:t>Łukasz Pyrzyk</a:t>
            </a:r>
            <a:endParaRPr lang="pl-PL" sz="3200" dirty="0"/>
          </a:p>
        </p:txBody>
      </p:sp>
      <p:pic>
        <p:nvPicPr>
          <p:cNvPr id="4" name="Obraz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66560"/>
            <a:ext cx="12192000" cy="8784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775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sp>
        <p:nvSpPr>
          <p:cNvPr id="5" name="Tytuł 1"/>
          <p:cNvSpPr>
            <a:spLocks noGrp="1"/>
          </p:cNvSpPr>
          <p:nvPr>
            <p:ph type="title"/>
          </p:nvPr>
        </p:nvSpPr>
        <p:spPr>
          <a:xfrm>
            <a:off x="1251678" y="382384"/>
            <a:ext cx="10178322" cy="6147811"/>
          </a:xfrm>
        </p:spPr>
        <p:txBody>
          <a:bodyPr>
            <a:normAutofit/>
          </a:bodyPr>
          <a:lstStyle/>
          <a:p>
            <a:pPr algn="ctr"/>
            <a:r>
              <a:rPr lang="en-GB" dirty="0"/>
              <a:t/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r>
              <a:rPr lang="en-GB" dirty="0"/>
              <a:t>Benchmarking….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377949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251678" y="382384"/>
            <a:ext cx="10178322" cy="6147811"/>
          </a:xfrm>
        </p:spPr>
        <p:txBody>
          <a:bodyPr>
            <a:normAutofit/>
          </a:bodyPr>
          <a:lstStyle/>
          <a:p>
            <a:pPr algn="ctr"/>
            <a:r>
              <a:rPr lang="en-GB" dirty="0"/>
              <a:t/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It </a:t>
            </a:r>
            <a:r>
              <a:rPr lang="en-GB" dirty="0"/>
              <a:t>is </a:t>
            </a:r>
            <a:r>
              <a:rPr lang="en-GB" dirty="0">
                <a:solidFill>
                  <a:schemeClr val="tx2">
                    <a:lumMod val="50000"/>
                    <a:lumOff val="50000"/>
                  </a:schemeClr>
                </a:solidFill>
              </a:rPr>
              <a:t>the same</a:t>
            </a:r>
            <a:r>
              <a:rPr lang="en-GB" dirty="0"/>
              <a:t>!</a:t>
            </a:r>
            <a:br>
              <a:rPr lang="en-GB" dirty="0"/>
            </a:br>
            <a:r>
              <a:rPr lang="en-GB" dirty="0"/>
              <a:t>He is a </a:t>
            </a:r>
            <a:r>
              <a:rPr lang="en-GB" dirty="0">
                <a:solidFill>
                  <a:schemeClr val="tx2">
                    <a:lumMod val="50000"/>
                    <a:lumOff val="50000"/>
                  </a:schemeClr>
                </a:solidFill>
              </a:rPr>
              <a:t>liar</a:t>
            </a:r>
            <a:r>
              <a:rPr lang="en-GB" dirty="0"/>
              <a:t>!</a:t>
            </a:r>
            <a:endParaRPr lang="pl-PL" dirty="0"/>
          </a:p>
        </p:txBody>
      </p:sp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358246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az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pole tekstowe 8"/>
          <p:cNvSpPr txBox="1"/>
          <p:nvPr/>
        </p:nvSpPr>
        <p:spPr>
          <a:xfrm>
            <a:off x="899886" y="2498506"/>
            <a:ext cx="409302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6000" dirty="0">
                <a:solidFill>
                  <a:srgbClr val="FF0000"/>
                </a:solidFill>
              </a:rPr>
              <a:t>Debug</a:t>
            </a:r>
            <a:r>
              <a:rPr lang="en-GB" sz="6000" dirty="0"/>
              <a:t> assembly</a:t>
            </a:r>
            <a:br>
              <a:rPr lang="en-GB" sz="6000" dirty="0"/>
            </a:br>
            <a:r>
              <a:rPr lang="en-GB" sz="6000" dirty="0"/>
              <a:t>30 lines</a:t>
            </a:r>
            <a:endParaRPr lang="pl-PL" sz="6000" dirty="0"/>
          </a:p>
        </p:txBody>
      </p:sp>
    </p:spTree>
    <p:extLst>
      <p:ext uri="{BB962C8B-B14F-4D97-AF65-F5344CB8AC3E}">
        <p14:creationId xmlns:p14="http://schemas.microsoft.com/office/powerpoint/2010/main" val="3911918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0588" cy="6858000"/>
          </a:xfrm>
          <a:prstGeom prst="rect">
            <a:avLst/>
          </a:prstGeom>
        </p:spPr>
      </p:pic>
      <p:sp>
        <p:nvSpPr>
          <p:cNvPr id="6" name="pole tekstowe 5"/>
          <p:cNvSpPr txBox="1"/>
          <p:nvPr/>
        </p:nvSpPr>
        <p:spPr>
          <a:xfrm>
            <a:off x="899886" y="2498506"/>
            <a:ext cx="409302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6000" dirty="0">
                <a:solidFill>
                  <a:schemeClr val="accent4"/>
                </a:solidFill>
              </a:rPr>
              <a:t>Release</a:t>
            </a:r>
            <a:r>
              <a:rPr lang="en-GB" sz="6000" dirty="0"/>
              <a:t> assembly</a:t>
            </a:r>
            <a:br>
              <a:rPr lang="en-GB" sz="6000" dirty="0"/>
            </a:br>
            <a:r>
              <a:rPr lang="en-GB" sz="6000" dirty="0"/>
              <a:t>8 lines</a:t>
            </a:r>
            <a:endParaRPr lang="pl-PL" sz="6000" dirty="0"/>
          </a:p>
        </p:txBody>
      </p:sp>
    </p:spTree>
    <p:extLst>
      <p:ext uri="{BB962C8B-B14F-4D97-AF65-F5344CB8AC3E}">
        <p14:creationId xmlns:p14="http://schemas.microsoft.com/office/powerpoint/2010/main" val="3019509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251678" y="382384"/>
            <a:ext cx="10178322" cy="6147811"/>
          </a:xfrm>
        </p:spPr>
        <p:txBody>
          <a:bodyPr>
            <a:normAutofit/>
          </a:bodyPr>
          <a:lstStyle/>
          <a:p>
            <a:pPr algn="ctr"/>
            <a:r>
              <a:rPr lang="en-GB" dirty="0"/>
              <a:t>Fuckup #2</a:t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r>
              <a:rPr lang="en-GB" dirty="0"/>
              <a:t>Trying to be </a:t>
            </a:r>
            <a:br>
              <a:rPr lang="en-GB" dirty="0"/>
            </a:br>
            <a:r>
              <a:rPr lang="en-GB" dirty="0">
                <a:solidFill>
                  <a:schemeClr val="tx2">
                    <a:lumMod val="50000"/>
                    <a:lumOff val="50000"/>
                  </a:schemeClr>
                </a:solidFill>
              </a:rPr>
              <a:t>smarter than compiler</a:t>
            </a:r>
            <a:r>
              <a:rPr lang="en-GB" dirty="0"/>
              <a:t>.</a:t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r>
              <a:rPr lang="en-GB" dirty="0">
                <a:solidFill>
                  <a:schemeClr val="tx1"/>
                </a:solidFill>
              </a:rPr>
              <a:t>TIP:</a:t>
            </a:r>
            <a:r>
              <a:rPr lang="en-GB" dirty="0"/>
              <a:t/>
            </a:r>
            <a:br>
              <a:rPr lang="en-GB" dirty="0"/>
            </a:br>
            <a:r>
              <a:rPr lang="en-GB" dirty="0"/>
              <a:t>You might be. </a:t>
            </a:r>
            <a:br>
              <a:rPr lang="en-GB" dirty="0"/>
            </a:br>
            <a:r>
              <a:rPr lang="en-GB" dirty="0"/>
              <a:t>But </a:t>
            </a:r>
            <a:r>
              <a:rPr lang="en-GB" dirty="0">
                <a:solidFill>
                  <a:schemeClr val="tx2">
                    <a:lumMod val="50000"/>
                    <a:lumOff val="50000"/>
                  </a:schemeClr>
                </a:solidFill>
              </a:rPr>
              <a:t>usually, you won’t</a:t>
            </a:r>
            <a:r>
              <a:rPr lang="en-GB" dirty="0"/>
              <a:t>.</a:t>
            </a:r>
            <a:endParaRPr lang="pl-PL" dirty="0"/>
          </a:p>
        </p:txBody>
      </p:sp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088559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pic>
        <p:nvPicPr>
          <p:cNvPr id="4" name="Obraz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4834" y="0"/>
            <a:ext cx="127153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926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Znalezione obrazy dla zapytania cosmosd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7507" y="948906"/>
            <a:ext cx="8197546" cy="4303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660815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286188" y="1925165"/>
            <a:ext cx="10178322" cy="256204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2B91AF"/>
                </a:solidFill>
                <a:latin typeface="Consolas" panose="020B0609020204030204" pitchFamily="49" charset="0"/>
              </a:rPr>
              <a:t>TelemetryEntry</a:t>
            </a: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DateTimeOffset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Timestamp {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get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set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UserId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{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get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set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395668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261474" y="391886"/>
            <a:ext cx="10178322" cy="352691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Route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dirty="0">
                <a:solidFill>
                  <a:srgbClr val="A31515"/>
                </a:solidFill>
                <a:latin typeface="Consolas" panose="020B0609020204030204" pitchFamily="49" charset="0"/>
              </a:rPr>
              <a:t>"[</a:t>
            </a:r>
            <a:r>
              <a:rPr lang="pl-PL" dirty="0" err="1">
                <a:solidFill>
                  <a:srgbClr val="A31515"/>
                </a:solidFill>
                <a:latin typeface="Consolas" panose="020B0609020204030204" pitchFamily="49" charset="0"/>
              </a:rPr>
              <a:t>controller</a:t>
            </a:r>
            <a:r>
              <a:rPr lang="pl-PL" dirty="0">
                <a:solidFill>
                  <a:srgbClr val="A31515"/>
                </a:solidFill>
                <a:latin typeface="Consolas" panose="020B0609020204030204" pitchFamily="49" charset="0"/>
              </a:rPr>
              <a:t>]"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)]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ApiController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  <a:p>
            <a:pPr marL="0" indent="0">
              <a:buNone/>
            </a:pP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2B91AF"/>
                </a:solidFill>
                <a:latin typeface="Consolas" panose="020B0609020204030204" pitchFamily="49" charset="0"/>
              </a:rPr>
              <a:t>TelemetryController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: Controller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[Http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Put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	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async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Task&lt;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IActionResult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&gt; Insert([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FromServices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]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DataStorageService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db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      {</a:t>
            </a:r>
          </a:p>
          <a:p>
            <a:pPr marL="0" indent="0">
              <a:buNone/>
            </a:pP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		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entry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CreateEntry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db.Insert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entry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NoContent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GB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800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731746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261474" y="391885"/>
            <a:ext cx="10178322" cy="646611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2B91AF"/>
                </a:solidFill>
                <a:latin typeface="Consolas" panose="020B0609020204030204" pitchFamily="49" charset="0"/>
              </a:rPr>
              <a:t>DataStorageService</a:t>
            </a:r>
            <a:endParaRPr lang="pl-PL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readonly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DataStorageServiceOptions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_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options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readonly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DocumentClient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_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en-GB" sz="18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SlowDataStorageService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DataStorageServiceOptions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options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{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_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options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options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_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DocumentClient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options.Endpoint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options.ApiKey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_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client.CreateDatabaseIfNotExistsAsync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Database { Id =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options.DatabaseName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}).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GetAwaiter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().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GetResult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_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client.CreateDocumentCollectionIfNotExistsAsync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UriFactory.CreateDatabaseUri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options.DatabaseName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),</a:t>
            </a:r>
          </a:p>
          <a:p>
            <a:pPr marL="0" indent="0">
              <a:buNone/>
            </a:pP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DocumentCollection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{ Id =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options.CollectionName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})</a:t>
            </a:r>
          </a:p>
          <a:p>
            <a:pPr marL="0" indent="0">
              <a:buNone/>
            </a:pP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.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GetAwaiter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().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GetResult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pPr marL="0" indent="0">
              <a:buNone/>
            </a:pP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400" dirty="0"/>
          </a:p>
        </p:txBody>
      </p:sp>
      <p:sp>
        <p:nvSpPr>
          <p:cNvPr id="4" name="Prostokąt 3"/>
          <p:cNvSpPr/>
          <p:nvPr/>
        </p:nvSpPr>
        <p:spPr>
          <a:xfrm>
            <a:off x="4268944" y="4130545"/>
            <a:ext cx="33505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GetAwaiter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().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GetResult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</p:txBody>
      </p:sp>
      <p:sp>
        <p:nvSpPr>
          <p:cNvPr id="5" name="Prostokąt 4"/>
          <p:cNvSpPr/>
          <p:nvPr/>
        </p:nvSpPr>
        <p:spPr>
          <a:xfrm>
            <a:off x="3394360" y="5692259"/>
            <a:ext cx="32239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GetAwaiter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().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GetResult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  <a:endParaRPr lang="pl-PL" dirty="0"/>
          </a:p>
        </p:txBody>
      </p:sp>
      <p:sp>
        <p:nvSpPr>
          <p:cNvPr id="6" name="pole tekstowe 5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087611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4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Łukasz </a:t>
            </a:r>
            <a:r>
              <a:rPr lang="en-GB" dirty="0" err="1"/>
              <a:t>pyrzyk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base"/>
            <a:r>
              <a:rPr lang="en-US" sz="2400" dirty="0"/>
              <a:t>Co-founder of </a:t>
            </a:r>
            <a:r>
              <a:rPr lang="en-US" sz="2400" dirty="0" err="1"/>
              <a:t>Dotnetos</a:t>
            </a:r>
            <a:endParaRPr lang="en-US" sz="2400" dirty="0"/>
          </a:p>
          <a:p>
            <a:pPr fontAlgn="base"/>
            <a:r>
              <a:rPr lang="en-US" sz="2400" dirty="0"/>
              <a:t>Microsoft MVP</a:t>
            </a:r>
          </a:p>
          <a:p>
            <a:pPr fontAlgn="base"/>
            <a:r>
              <a:rPr lang="en-US" sz="2400" dirty="0"/>
              <a:t>Senior Full Stack Cloud Developer at </a:t>
            </a:r>
            <a:r>
              <a:rPr lang="en-US" sz="2400" dirty="0" err="1"/>
              <a:t>Sonova</a:t>
            </a:r>
            <a:r>
              <a:rPr lang="en-US" sz="2400" dirty="0"/>
              <a:t>​</a:t>
            </a:r>
          </a:p>
          <a:p>
            <a:pPr fontAlgn="base"/>
            <a:r>
              <a:rPr lang="en-US" sz="2400" dirty="0"/>
              <a:t>Tweets as @</a:t>
            </a:r>
            <a:r>
              <a:rPr lang="en-US" sz="2400" dirty="0" err="1"/>
              <a:t>lukaszpyrzyk</a:t>
            </a:r>
            <a:endParaRPr lang="en-US" sz="2400" dirty="0"/>
          </a:p>
        </p:txBody>
      </p:sp>
      <p:pic>
        <p:nvPicPr>
          <p:cNvPr id="5" name="Obraz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2253" y="1128451"/>
            <a:ext cx="12188825" cy="5662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115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174977" y="1553420"/>
            <a:ext cx="10178322" cy="1172754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async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Task Insert(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TelemetryEntry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telemetryEntry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en-GB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collectionUri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UriFactory.CreateDocumentCollectionUri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options.DatabaseName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, _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options.CollectionName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_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client.CreateDocumentAsync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collectionUri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telemetryEntry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400" dirty="0"/>
          </a:p>
        </p:txBody>
      </p:sp>
      <p:sp>
        <p:nvSpPr>
          <p:cNvPr id="2" name="Prostokąt 1"/>
          <p:cNvSpPr/>
          <p:nvPr/>
        </p:nvSpPr>
        <p:spPr>
          <a:xfrm>
            <a:off x="2554027" y="2648824"/>
            <a:ext cx="36038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CreateDocumentCollectionUri</a:t>
            </a:r>
            <a:endParaRPr lang="pl-PL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888721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4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150263" y="1417497"/>
            <a:ext cx="10178322" cy="1172754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ConfigureServices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IServiceCollection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 services)</a:t>
            </a:r>
          </a:p>
          <a:p>
            <a:pPr marL="0" indent="0">
              <a:buNone/>
            </a:pP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dbOptions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GetOptions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GB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24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services.AddSingleton</a:t>
            </a:r>
            <a:r>
              <a:rPr lang="pl-PL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24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dbOptions</a:t>
            </a:r>
            <a:r>
              <a:rPr lang="pl-PL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GB" sz="24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services.AddTransient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DataStorageService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&gt;();</a:t>
            </a:r>
          </a:p>
          <a:p>
            <a:pPr marL="0" indent="0">
              <a:buNone/>
            </a:pP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2400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sp>
        <p:nvSpPr>
          <p:cNvPr id="6" name="Prostokąt 5"/>
          <p:cNvSpPr/>
          <p:nvPr/>
        </p:nvSpPr>
        <p:spPr>
          <a:xfrm>
            <a:off x="3572313" y="3407825"/>
            <a:ext cx="222368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sz="24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AddTransient</a:t>
            </a:r>
            <a:endParaRPr lang="pl-PL" sz="2400" dirty="0"/>
          </a:p>
        </p:txBody>
      </p:sp>
    </p:spTree>
    <p:extLst>
      <p:ext uri="{BB962C8B-B14F-4D97-AF65-F5344CB8AC3E}">
        <p14:creationId xmlns:p14="http://schemas.microsoft.com/office/powerpoint/2010/main" val="3809445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ymbol zastępczy zawartości 2"/>
          <p:cNvSpPr txBox="1">
            <a:spLocks/>
          </p:cNvSpPr>
          <p:nvPr/>
        </p:nvSpPr>
        <p:spPr>
          <a:xfrm>
            <a:off x="1251677" y="1874517"/>
            <a:ext cx="8320947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GB" sz="2400" dirty="0" smtClean="0"/>
              <a:t>How </a:t>
            </a:r>
            <a:r>
              <a:rPr lang="en-GB" sz="2400" dirty="0"/>
              <a:t>many entries can be </a:t>
            </a:r>
            <a:r>
              <a:rPr lang="en-GB" sz="2400" dirty="0" smtClean="0"/>
              <a:t>saved?</a:t>
            </a:r>
            <a:endParaRPr lang="en-GB" sz="2400" dirty="0"/>
          </a:p>
          <a:p>
            <a:pPr>
              <a:buFontTx/>
              <a:buChar char="-"/>
            </a:pPr>
            <a:r>
              <a:rPr lang="en-US" sz="2400" dirty="0"/>
              <a:t>“</a:t>
            </a:r>
            <a:r>
              <a:rPr lang="en-US" sz="2400" dirty="0" err="1"/>
              <a:t>wrk</a:t>
            </a:r>
            <a:r>
              <a:rPr lang="en-US" sz="2400" dirty="0"/>
              <a:t> -t1 -c1 -d30s http://localhost:5000/</a:t>
            </a:r>
            <a:r>
              <a:rPr lang="pl-PL" sz="2400" dirty="0"/>
              <a:t>telemetry/insert/</a:t>
            </a:r>
            <a:r>
              <a:rPr lang="en-GB" sz="2400" dirty="0"/>
              <a:t>”</a:t>
            </a:r>
            <a:endParaRPr lang="pl-PL" sz="2400" dirty="0"/>
          </a:p>
        </p:txBody>
      </p:sp>
      <p:sp>
        <p:nvSpPr>
          <p:cNvPr id="7" name="Tytuł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/>
          <a:lstStyle/>
          <a:p>
            <a:r>
              <a:rPr lang="en-GB" dirty="0"/>
              <a:t>testing</a:t>
            </a:r>
            <a:endParaRPr lang="pl-PL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852098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/>
          <a:lstStyle/>
          <a:p>
            <a:r>
              <a:rPr lang="en-GB" dirty="0"/>
              <a:t>Testing – no docs</a:t>
            </a:r>
            <a:endParaRPr lang="pl-PL" dirty="0"/>
          </a:p>
        </p:txBody>
      </p:sp>
      <p:sp>
        <p:nvSpPr>
          <p:cNvPr id="4" name="Prostokąt 3"/>
          <p:cNvSpPr/>
          <p:nvPr/>
        </p:nvSpPr>
        <p:spPr>
          <a:xfrm>
            <a:off x="2381249" y="1426842"/>
            <a:ext cx="8236087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Running 30s test @ http://localhost:5000/telemetry/insert/slow</a:t>
            </a:r>
          </a:p>
          <a:p>
            <a:r>
              <a:rPr lang="en-US" sz="2400" dirty="0"/>
              <a:t>  1 threads and 1 connections</a:t>
            </a:r>
          </a:p>
          <a:p>
            <a:r>
              <a:rPr lang="en-US" sz="2400" dirty="0"/>
              <a:t>  Thread Stats   </a:t>
            </a:r>
            <a:r>
              <a:rPr lang="en-US" sz="2400" dirty="0" err="1"/>
              <a:t>Avg</a:t>
            </a:r>
            <a:r>
              <a:rPr lang="en-US" sz="2400" dirty="0"/>
              <a:t>      </a:t>
            </a:r>
            <a:r>
              <a:rPr lang="en-US" sz="2400" dirty="0" err="1"/>
              <a:t>Stdev</a:t>
            </a:r>
            <a:r>
              <a:rPr lang="en-US" sz="2400" dirty="0"/>
              <a:t>     Max   +/- </a:t>
            </a:r>
            <a:r>
              <a:rPr lang="en-US" sz="2400" dirty="0" err="1"/>
              <a:t>Stdev</a:t>
            </a:r>
            <a:endParaRPr lang="en-US" sz="2400" dirty="0"/>
          </a:p>
          <a:p>
            <a:r>
              <a:rPr lang="en-US" sz="2400" dirty="0"/>
              <a:t>    Latency   876.89ms   45.82ms 993.87ms   76.47%</a:t>
            </a:r>
          </a:p>
          <a:p>
            <a:r>
              <a:rPr lang="en-US" sz="2400" dirty="0"/>
              <a:t>    </a:t>
            </a:r>
            <a:r>
              <a:rPr lang="en-US" sz="2400" dirty="0" err="1"/>
              <a:t>Req</a:t>
            </a:r>
            <a:r>
              <a:rPr lang="en-US" sz="2400" dirty="0"/>
              <a:t>/Sec     0.88      0.33     1.00     88.24%</a:t>
            </a:r>
          </a:p>
          <a:p>
            <a:r>
              <a:rPr lang="en-US" sz="2400" dirty="0"/>
              <a:t>  </a:t>
            </a:r>
            <a:r>
              <a:rPr lang="en-US" sz="2400" b="1" dirty="0"/>
              <a:t>34 requests in 30.07s</a:t>
            </a:r>
            <a:r>
              <a:rPr lang="en-US" sz="2400" dirty="0"/>
              <a:t>, 2.69KB read</a:t>
            </a:r>
          </a:p>
          <a:p>
            <a:r>
              <a:rPr lang="en-US" sz="2400" b="1" dirty="0">
                <a:solidFill>
                  <a:schemeClr val="tx2">
                    <a:lumMod val="50000"/>
                    <a:lumOff val="50000"/>
                  </a:schemeClr>
                </a:solidFill>
              </a:rPr>
              <a:t>Requests/sec:      1.13</a:t>
            </a:r>
          </a:p>
          <a:p>
            <a:r>
              <a:rPr lang="en-US" sz="2400" dirty="0"/>
              <a:t>Transfer/sec:      91.57B</a:t>
            </a:r>
            <a:endParaRPr lang="pl-PL" sz="2400" dirty="0"/>
          </a:p>
        </p:txBody>
      </p:sp>
      <p:sp>
        <p:nvSpPr>
          <p:cNvPr id="5" name="pole tekstowe 4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175948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ymbol zastępczy zawartości 2"/>
          <p:cNvSpPr>
            <a:spLocks noGrp="1"/>
          </p:cNvSpPr>
          <p:nvPr>
            <p:ph idx="1"/>
          </p:nvPr>
        </p:nvSpPr>
        <p:spPr>
          <a:xfrm>
            <a:off x="1324829" y="1691642"/>
            <a:ext cx="9681837" cy="3984228"/>
          </a:xfrm>
        </p:spPr>
        <p:txBody>
          <a:bodyPr>
            <a:noAutofit/>
          </a:bodyPr>
          <a:lstStyle/>
          <a:p>
            <a:pPr marL="0" indent="0" algn="ctr" fontAlgn="base">
              <a:buNone/>
            </a:pPr>
            <a:r>
              <a:rPr lang="en-US" sz="6000" dirty="0">
                <a:solidFill>
                  <a:schemeClr val="tx1"/>
                </a:solidFill>
                <a:latin typeface="+mj-lt"/>
              </a:rPr>
              <a:t/>
            </a:r>
            <a:br>
              <a:rPr lang="en-US" sz="6000" dirty="0">
                <a:solidFill>
                  <a:schemeClr val="tx1"/>
                </a:solidFill>
                <a:latin typeface="+mj-lt"/>
              </a:rPr>
            </a:br>
            <a:r>
              <a:rPr lang="en-US" sz="6000" dirty="0">
                <a:solidFill>
                  <a:schemeClr val="tx1"/>
                </a:solidFill>
                <a:latin typeface="+mj-lt"/>
              </a:rPr>
              <a:t>IT </a:t>
            </a:r>
            <a:r>
              <a:rPr lang="en-US" sz="6000" dirty="0">
                <a:solidFill>
                  <a:schemeClr val="tx2">
                    <a:lumMod val="50000"/>
                    <a:lumOff val="50000"/>
                  </a:schemeClr>
                </a:solidFill>
                <a:latin typeface="+mj-lt"/>
              </a:rPr>
              <a:t>SUCKS</a:t>
            </a:r>
          </a:p>
        </p:txBody>
      </p:sp>
      <p:sp>
        <p:nvSpPr>
          <p:cNvPr id="7" name="pole tekstowe 6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903385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248774" y="1877785"/>
            <a:ext cx="10562226" cy="246561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400" dirty="0" err="1">
                <a:solidFill>
                  <a:srgbClr val="2B91AF"/>
                </a:solidFill>
                <a:latin typeface="Consolas" panose="020B0609020204030204" pitchFamily="49" charset="0"/>
              </a:rPr>
              <a:t>AsyncLazy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pl-PL" sz="2400" dirty="0">
                <a:solidFill>
                  <a:srgbClr val="2B91AF"/>
                </a:solidFill>
                <a:latin typeface="Consolas" panose="020B0609020204030204" pitchFamily="49" charset="0"/>
              </a:rPr>
              <a:t>T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&gt; : 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Lazy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Task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&lt;T&gt;&gt;</a:t>
            </a:r>
          </a:p>
          <a:p>
            <a:pPr marL="0" indent="0">
              <a:buNone/>
            </a:pP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AsyncLazy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Func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Task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&lt;T&gt;&gt; 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valueFactory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) : </a:t>
            </a:r>
            <a:r>
              <a:rPr lang="pl-PL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base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valueFactory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800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376979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261474" y="391885"/>
            <a:ext cx="10178322" cy="646611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2B91AF"/>
                </a:solidFill>
                <a:latin typeface="Consolas" panose="020B0609020204030204" pitchFamily="49" charset="0"/>
              </a:rPr>
              <a:t>DataStorageService</a:t>
            </a:r>
            <a:endParaRPr lang="pl-PL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readonly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AsyncLazy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DocumentClient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&gt; _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clientFactory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			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readonly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Uri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_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collectionUri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DataStorageService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DataStorageServiceOptions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options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en-GB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_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collectionUri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UriFactory.CreateDocumentCollectionUri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options.DatabaseName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options.CollectionName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_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clientFactory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AsyncLazy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DocumentClient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&gt;(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async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() =&gt;</a:t>
            </a:r>
          </a:p>
          <a:p>
            <a:pPr marL="0" indent="0">
              <a:buNone/>
            </a:pP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en-GB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                 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DocumentClient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options.Endpoint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options.ApiKey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GB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		  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InitialDatabase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(client, options);</a:t>
            </a:r>
            <a:endParaRPr lang="pl-PL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457200" lvl="1" indent="0">
              <a:buNone/>
            </a:pP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		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});</a:t>
            </a:r>
          </a:p>
          <a:p>
            <a:pPr marL="0" indent="0">
              <a:buNone/>
            </a:pP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pPr marL="0" indent="0">
              <a:buNone/>
            </a:pP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400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320409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166584" y="1884255"/>
            <a:ext cx="10178322" cy="234484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async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Task Insert(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TelemetryEntry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telemetryEntry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_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clientFactory.Value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client.CreateDocumentAsync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collectionUri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telemetryEntry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800755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151414" y="1907739"/>
            <a:ext cx="10178322" cy="3261162"/>
          </a:xfrm>
        </p:spPr>
        <p:txBody>
          <a:bodyPr>
            <a:noAutofit/>
          </a:bodyPr>
          <a:lstStyle/>
          <a:p>
            <a:pPr marL="0" lvl="0" indent="0">
              <a:buClr>
                <a:srgbClr val="2A1A00"/>
              </a:buClr>
              <a:buNone/>
            </a:pP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ConfigureServices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IServiceCollection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services)</a:t>
            </a:r>
          </a:p>
          <a:p>
            <a:pPr marL="0" lvl="0" indent="0">
              <a:buClr>
                <a:srgbClr val="2A1A00"/>
              </a:buClr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lvl="0" indent="0">
              <a:buClr>
                <a:srgbClr val="2A1A00"/>
              </a:buClr>
              <a:buNone/>
            </a:pP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dbOptions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GetOptions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lvl="0" indent="0">
              <a:buClr>
                <a:srgbClr val="2A1A00"/>
              </a:buClr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s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ervices.AddSingleton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dbOptions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Clr>
                <a:srgbClr val="2A1A00"/>
              </a:buClr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services.AddSingleton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DataStorageService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&gt;();</a:t>
            </a:r>
          </a:p>
          <a:p>
            <a:pPr marL="0" lvl="0" indent="0">
              <a:buClr>
                <a:srgbClr val="2A1A00"/>
              </a:buClr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6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864788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/>
          <a:lstStyle/>
          <a:p>
            <a:r>
              <a:rPr lang="en-GB" dirty="0"/>
              <a:t>Testing - </a:t>
            </a:r>
            <a:r>
              <a:rPr lang="en-GB" dirty="0" smtClean="0"/>
              <a:t>optimizations</a:t>
            </a:r>
            <a:endParaRPr lang="pl-PL" dirty="0"/>
          </a:p>
        </p:txBody>
      </p:sp>
      <p:sp>
        <p:nvSpPr>
          <p:cNvPr id="5" name="pole tekstowe 4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graphicFrame>
        <p:nvGraphicFramePr>
          <p:cNvPr id="6" name="Wykres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61300087"/>
              </p:ext>
            </p:extLst>
          </p:nvPr>
        </p:nvGraphicFramePr>
        <p:xfrm>
          <a:off x="2053087" y="1358661"/>
          <a:ext cx="8494899" cy="46366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525804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251678" y="382384"/>
            <a:ext cx="10178322" cy="6147811"/>
          </a:xfrm>
        </p:spPr>
        <p:txBody>
          <a:bodyPr/>
          <a:lstStyle/>
          <a:p>
            <a:pPr algn="ctr"/>
            <a:r>
              <a:rPr lang="en-GB" dirty="0"/>
              <a:t>Fuckup #0</a:t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endParaRPr lang="pl-PL" dirty="0">
              <a:solidFill>
                <a:schemeClr val="tx1"/>
              </a:solidFill>
            </a:endParaRPr>
          </a:p>
        </p:txBody>
      </p:sp>
      <p:sp>
        <p:nvSpPr>
          <p:cNvPr id="4" name="Prostokąt 3"/>
          <p:cNvSpPr/>
          <p:nvPr/>
        </p:nvSpPr>
        <p:spPr>
          <a:xfrm>
            <a:off x="3057625" y="2424749"/>
            <a:ext cx="6365508" cy="1661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5100" cap="all" spc="200" dirty="0">
                <a:solidFill>
                  <a:prstClr val="black"/>
                </a:solidFill>
                <a:latin typeface="Impact" panose="020B0806030902050204"/>
                <a:ea typeface="+mj-ea"/>
                <a:cs typeface="+mj-cs"/>
              </a:rPr>
              <a:t>preparing </a:t>
            </a:r>
            <a:r>
              <a:rPr lang="en-GB" sz="5100" cap="all" spc="200" dirty="0" smtClean="0">
                <a:solidFill>
                  <a:srgbClr val="2A1A00">
                    <a:lumMod val="50000"/>
                    <a:lumOff val="50000"/>
                  </a:srgbClr>
                </a:solidFill>
                <a:latin typeface="Impact" panose="020B0806030902050204"/>
                <a:ea typeface="+mj-ea"/>
                <a:cs typeface="+mj-cs"/>
              </a:rPr>
              <a:t>97 </a:t>
            </a:r>
            <a:r>
              <a:rPr lang="en-GB" sz="5100" cap="all" spc="200" dirty="0">
                <a:solidFill>
                  <a:srgbClr val="2A1A00">
                    <a:lumMod val="50000"/>
                    <a:lumOff val="50000"/>
                  </a:srgbClr>
                </a:solidFill>
                <a:latin typeface="Impact" panose="020B0806030902050204"/>
                <a:ea typeface="+mj-ea"/>
                <a:cs typeface="+mj-cs"/>
              </a:rPr>
              <a:t>slides</a:t>
            </a:r>
            <a:r>
              <a:rPr lang="en-GB" sz="5100" cap="all" spc="200" dirty="0">
                <a:solidFill>
                  <a:prstClr val="black"/>
                </a:solidFill>
                <a:latin typeface="Impact" panose="020B0806030902050204"/>
                <a:ea typeface="+mj-ea"/>
                <a:cs typeface="+mj-cs"/>
              </a:rPr>
              <a:t/>
            </a:r>
            <a:br>
              <a:rPr lang="en-GB" sz="5100" cap="all" spc="200" dirty="0">
                <a:solidFill>
                  <a:prstClr val="black"/>
                </a:solidFill>
                <a:latin typeface="Impact" panose="020B0806030902050204"/>
                <a:ea typeface="+mj-ea"/>
                <a:cs typeface="+mj-cs"/>
              </a:rPr>
            </a:br>
            <a:r>
              <a:rPr lang="en-GB" sz="5100" cap="all" spc="200" dirty="0">
                <a:solidFill>
                  <a:prstClr val="black"/>
                </a:solidFill>
                <a:latin typeface="Impact" panose="020B0806030902050204"/>
                <a:ea typeface="+mj-ea"/>
                <a:cs typeface="+mj-cs"/>
              </a:rPr>
              <a:t>for </a:t>
            </a:r>
            <a:r>
              <a:rPr lang="en-GB" sz="5100" cap="all" spc="200" dirty="0">
                <a:solidFill>
                  <a:srgbClr val="2A1A00">
                    <a:lumMod val="50000"/>
                    <a:lumOff val="50000"/>
                  </a:srgbClr>
                </a:solidFill>
                <a:latin typeface="Impact" panose="020B0806030902050204"/>
                <a:ea typeface="+mj-ea"/>
                <a:cs typeface="+mj-cs"/>
              </a:rPr>
              <a:t>45 minutes</a:t>
            </a:r>
            <a:r>
              <a:rPr lang="en-GB" sz="5100" cap="all" spc="200" dirty="0">
                <a:solidFill>
                  <a:prstClr val="black"/>
                </a:solidFill>
                <a:latin typeface="Impact" panose="020B0806030902050204"/>
                <a:ea typeface="+mj-ea"/>
                <a:cs typeface="+mj-cs"/>
              </a:rPr>
              <a:t> talk</a:t>
            </a:r>
            <a:endParaRPr lang="pl-PL" dirty="0"/>
          </a:p>
        </p:txBody>
      </p:sp>
      <p:sp>
        <p:nvSpPr>
          <p:cNvPr id="5" name="pole tekstowe 4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067171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075214" y="1133757"/>
            <a:ext cx="10178322" cy="389544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_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clientFactory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AsyncLazy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DocumentClient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&gt;(</a:t>
            </a:r>
            <a:r>
              <a:rPr lang="pl-PL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async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 () =&gt;</a:t>
            </a:r>
          </a:p>
          <a:p>
            <a:pPr marL="0" indent="0">
              <a:buNone/>
            </a:pP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en-GB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DocumentClient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options.Endpoint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options.ApiKey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l-PL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ConnectionPolicy</a:t>
            </a:r>
            <a:endParaRPr lang="pl-PL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ConnectionMode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ConnectionMode.Direct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ConnectionProtocol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Protocol.Tcp</a:t>
            </a:r>
            <a:endParaRPr lang="pl-PL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});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		   </a:t>
            </a:r>
          </a:p>
          <a:p>
            <a:pPr marL="0" indent="0">
              <a:buNone/>
            </a:pPr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InitialDatabase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(client, options);</a:t>
            </a:r>
          </a:p>
          <a:p>
            <a:pPr marL="0" indent="0">
              <a:buNone/>
            </a:pP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});</a:t>
            </a:r>
            <a:endParaRPr lang="pl-PL" sz="1800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51424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/>
          <a:lstStyle/>
          <a:p>
            <a:r>
              <a:rPr lang="en-GB" dirty="0"/>
              <a:t>Testing </a:t>
            </a:r>
            <a:r>
              <a:rPr lang="en-GB" dirty="0" smtClean="0"/>
              <a:t>– direct / </a:t>
            </a:r>
            <a:r>
              <a:rPr lang="en-GB" dirty="0" err="1" smtClean="0"/>
              <a:t>tcp</a:t>
            </a:r>
            <a:endParaRPr lang="pl-PL" dirty="0"/>
          </a:p>
        </p:txBody>
      </p:sp>
      <p:sp>
        <p:nvSpPr>
          <p:cNvPr id="5" name="pole tekstowe 4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graphicFrame>
        <p:nvGraphicFramePr>
          <p:cNvPr id="9" name="Wykres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29993580"/>
              </p:ext>
            </p:extLst>
          </p:nvPr>
        </p:nvGraphicFramePr>
        <p:xfrm>
          <a:off x="1808672" y="1128451"/>
          <a:ext cx="8931216" cy="53587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878779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/>
          <a:lstStyle/>
          <a:p>
            <a:r>
              <a:rPr lang="en-GB" dirty="0"/>
              <a:t>The </a:t>
            </a:r>
            <a:r>
              <a:rPr lang="en-GB" dirty="0">
                <a:solidFill>
                  <a:schemeClr val="tx2">
                    <a:lumMod val="50000"/>
                    <a:lumOff val="50000"/>
                  </a:schemeClr>
                </a:solidFill>
              </a:rPr>
              <a:t>gone fuckup</a:t>
            </a:r>
            <a:r>
              <a:rPr lang="en-GB" dirty="0"/>
              <a:t> story</a:t>
            </a:r>
            <a:endParaRPr lang="pl-PL" dirty="0"/>
          </a:p>
        </p:txBody>
      </p:sp>
      <p:sp>
        <p:nvSpPr>
          <p:cNvPr id="8" name="Symbol zastępczy zawartości 2"/>
          <p:cNvSpPr>
            <a:spLocks noGrp="1"/>
          </p:cNvSpPr>
          <p:nvPr>
            <p:ph idx="1"/>
          </p:nvPr>
        </p:nvSpPr>
        <p:spPr>
          <a:xfrm>
            <a:off x="1324830" y="1691642"/>
            <a:ext cx="6689644" cy="3984228"/>
          </a:xfrm>
        </p:spPr>
        <p:txBody>
          <a:bodyPr>
            <a:noAutofit/>
          </a:bodyPr>
          <a:lstStyle/>
          <a:p>
            <a:pPr fontAlgn="base"/>
            <a:r>
              <a:rPr lang="en-US" dirty="0" err="1"/>
              <a:t>Microservices</a:t>
            </a:r>
            <a:endParaRPr lang="en-US" dirty="0"/>
          </a:p>
          <a:p>
            <a:pPr fontAlgn="base"/>
            <a:r>
              <a:rPr lang="en-US" dirty="0" err="1"/>
              <a:t>CosmosDB</a:t>
            </a:r>
            <a:endParaRPr lang="en-US" dirty="0"/>
          </a:p>
          <a:p>
            <a:pPr fontAlgn="base"/>
            <a:r>
              <a:rPr lang="en-US" dirty="0"/>
              <a:t>Migration to the </a:t>
            </a:r>
            <a: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</a:rPr>
              <a:t>Direct/TCP</a:t>
            </a:r>
            <a:r>
              <a:rPr lang="en-US" dirty="0"/>
              <a:t> connection, feature toggle</a:t>
            </a:r>
          </a:p>
          <a:p>
            <a:pPr fontAlgn="base"/>
            <a:r>
              <a:rPr lang="en-US" dirty="0"/>
              <a:t>Thousands of the </a:t>
            </a:r>
            <a:r>
              <a:rPr lang="en-US" dirty="0" err="1">
                <a:solidFill>
                  <a:schemeClr val="tx2">
                    <a:lumMod val="50000"/>
                    <a:lumOff val="50000"/>
                  </a:schemeClr>
                </a:solidFill>
              </a:rPr>
              <a:t>GoneException</a:t>
            </a:r>
            <a: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saying </a:t>
            </a:r>
            <a:r>
              <a:rPr lang="en-US" dirty="0">
                <a:solidFill>
                  <a:schemeClr val="accent1"/>
                </a:solidFill>
              </a:rPr>
              <a:t>“The requested resource is no longer available at the server”</a:t>
            </a:r>
          </a:p>
          <a:p>
            <a:pPr fontAlgn="base"/>
            <a:r>
              <a:rPr lang="en-US" dirty="0">
                <a:solidFill>
                  <a:schemeClr val="tx1"/>
                </a:solidFill>
              </a:rPr>
              <a:t>We have a bug!!! </a:t>
            </a:r>
          </a:p>
          <a:p>
            <a:pPr fontAlgn="base"/>
            <a:r>
              <a:rPr lang="en-US" dirty="0">
                <a:solidFill>
                  <a:schemeClr val="tx1"/>
                </a:solidFill>
              </a:rPr>
              <a:t>Race condition? Dispose? Network down? Firewall?</a:t>
            </a:r>
          </a:p>
        </p:txBody>
      </p:sp>
      <p:pic>
        <p:nvPicPr>
          <p:cNvPr id="1027" name="Picture 3" descr="Znalezione obrazy dla zapytania emoji scare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0134" y="2344635"/>
            <a:ext cx="2678241" cy="2678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pole tekstowe 4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409175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odobny obraz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1357" y="-189782"/>
            <a:ext cx="7254516" cy="7239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pole tekstowe 5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557666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ole tekstowe 5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pic>
        <p:nvPicPr>
          <p:cNvPr id="2" name="Obraz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386" y="0"/>
            <a:ext cx="10344150" cy="679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682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ole tekstowe 5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pic>
        <p:nvPicPr>
          <p:cNvPr id="2" name="Obraz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902" y="1636776"/>
            <a:ext cx="10316620" cy="3274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558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/>
          <a:lstStyle/>
          <a:p>
            <a:r>
              <a:rPr lang="en-GB" dirty="0"/>
              <a:t>The </a:t>
            </a:r>
            <a:r>
              <a:rPr lang="en-GB" dirty="0">
                <a:solidFill>
                  <a:schemeClr val="tx2">
                    <a:lumMod val="50000"/>
                    <a:lumOff val="50000"/>
                  </a:schemeClr>
                </a:solidFill>
              </a:rPr>
              <a:t>gone fuckup</a:t>
            </a:r>
            <a:r>
              <a:rPr lang="en-GB" dirty="0"/>
              <a:t> story</a:t>
            </a:r>
            <a:endParaRPr lang="pl-PL" dirty="0"/>
          </a:p>
        </p:txBody>
      </p:sp>
      <p:sp>
        <p:nvSpPr>
          <p:cNvPr id="8" name="Symbol zastępczy zawartości 2"/>
          <p:cNvSpPr>
            <a:spLocks noGrp="1"/>
          </p:cNvSpPr>
          <p:nvPr>
            <p:ph idx="1"/>
          </p:nvPr>
        </p:nvSpPr>
        <p:spPr>
          <a:xfrm>
            <a:off x="1324830" y="1691642"/>
            <a:ext cx="10270270" cy="3984228"/>
          </a:xfrm>
        </p:spPr>
        <p:txBody>
          <a:bodyPr>
            <a:noAutofit/>
          </a:bodyPr>
          <a:lstStyle/>
          <a:p>
            <a:pPr marL="0" indent="0" algn="ctr" fontAlgn="base">
              <a:buNone/>
            </a:pPr>
            <a:endParaRPr lang="en-US" sz="2400" dirty="0">
              <a:solidFill>
                <a:schemeClr val="tx1"/>
              </a:solidFill>
            </a:endParaRPr>
          </a:p>
          <a:p>
            <a:pPr marL="0" indent="0" algn="ctr" fontAlgn="base">
              <a:buNone/>
            </a:pPr>
            <a:r>
              <a:rPr lang="en-US" sz="2400" dirty="0" err="1">
                <a:solidFill>
                  <a:schemeClr val="tx1"/>
                </a:solidFill>
              </a:rPr>
              <a:t>GoneException</a:t>
            </a:r>
            <a:r>
              <a:rPr lang="en-US" sz="2400" dirty="0">
                <a:solidFill>
                  <a:schemeClr val="tx1"/>
                </a:solidFill>
              </a:rPr>
              <a:t>(“The requested resource is no longer available at the server”)</a:t>
            </a:r>
          </a:p>
          <a:p>
            <a:pPr marL="0" indent="0" algn="ctr" fontAlgn="base">
              <a:buNone/>
            </a:pPr>
            <a:endParaRPr lang="en-US" sz="2400" dirty="0" smtClean="0">
              <a:solidFill>
                <a:schemeClr val="tx1"/>
              </a:solidFill>
            </a:endParaRPr>
          </a:p>
          <a:p>
            <a:pPr marL="0" indent="0" algn="ctr" fontAlgn="base">
              <a:buNone/>
            </a:pPr>
            <a:r>
              <a:rPr lang="en-US" sz="3200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might be</a:t>
            </a:r>
            <a:r>
              <a:rPr lang="en-US" sz="2400" dirty="0">
                <a:solidFill>
                  <a:schemeClr val="tx1"/>
                </a:solidFill>
              </a:rPr>
              <a:t/>
            </a:r>
            <a:br>
              <a:rPr lang="en-US" sz="2400" dirty="0">
                <a:solidFill>
                  <a:schemeClr val="tx1"/>
                </a:solidFill>
              </a:rPr>
            </a:br>
            <a:endParaRPr lang="en-US" sz="2400" dirty="0">
              <a:solidFill>
                <a:schemeClr val="tx1"/>
              </a:solidFill>
            </a:endParaRPr>
          </a:p>
          <a:p>
            <a:pPr marL="0" indent="0" algn="ctr" fontAlgn="base">
              <a:buNone/>
            </a:pPr>
            <a:r>
              <a:rPr lang="en-US" sz="2400" dirty="0" err="1">
                <a:solidFill>
                  <a:schemeClr val="tx1"/>
                </a:solidFill>
              </a:rPr>
              <a:t>PlatformNotSupportedException</a:t>
            </a:r>
            <a:r>
              <a:rPr lang="en-US" sz="2400" dirty="0">
                <a:solidFill>
                  <a:schemeClr val="tx1"/>
                </a:solidFill>
              </a:rPr>
              <a:t>();</a:t>
            </a:r>
            <a:br>
              <a:rPr lang="en-US" sz="2400" dirty="0">
                <a:solidFill>
                  <a:schemeClr val="tx1"/>
                </a:solidFill>
              </a:rPr>
            </a:b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5" name="pole tekstowe 4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755113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ostokąt 2"/>
          <p:cNvSpPr/>
          <p:nvPr/>
        </p:nvSpPr>
        <p:spPr>
          <a:xfrm>
            <a:off x="2403487" y="6111115"/>
            <a:ext cx="767780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sz="2400" dirty="0"/>
              <a:t>https://github.com/Azure/azure-cosmosdb-dotnet/issues/194</a:t>
            </a:r>
          </a:p>
        </p:txBody>
      </p:sp>
      <p:pic>
        <p:nvPicPr>
          <p:cNvPr id="5" name="Obraz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0998" y="0"/>
            <a:ext cx="8382787" cy="6111115"/>
          </a:xfrm>
          <a:prstGeom prst="rect">
            <a:avLst/>
          </a:prstGeom>
        </p:spPr>
      </p:pic>
      <p:sp>
        <p:nvSpPr>
          <p:cNvPr id="6" name="pole tekstowe 5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603619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251678" y="382384"/>
            <a:ext cx="10178322" cy="6147811"/>
          </a:xfrm>
        </p:spPr>
        <p:txBody>
          <a:bodyPr/>
          <a:lstStyle/>
          <a:p>
            <a:pPr algn="ctr"/>
            <a:r>
              <a:rPr lang="en-GB" dirty="0"/>
              <a:t>Fuckup </a:t>
            </a:r>
            <a:r>
              <a:rPr lang="en-GB" dirty="0" smtClean="0"/>
              <a:t>#3</a:t>
            </a:r>
            <a:r>
              <a:rPr lang="en-GB" dirty="0"/>
              <a:t/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r>
              <a:rPr lang="en-GB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Buffering</a:t>
            </a:r>
            <a:r>
              <a:rPr lang="en-GB" dirty="0" smtClean="0">
                <a:solidFill>
                  <a:schemeClr val="tx1"/>
                </a:solidFill>
              </a:rPr>
              <a:t> </a:t>
            </a:r>
            <a:br>
              <a:rPr lang="en-GB" dirty="0" smtClean="0">
                <a:solidFill>
                  <a:schemeClr val="tx1"/>
                </a:solidFill>
              </a:rPr>
            </a:br>
            <a:r>
              <a:rPr lang="en-GB" dirty="0" smtClean="0">
                <a:solidFill>
                  <a:schemeClr val="tx1"/>
                </a:solidFill>
              </a:rPr>
              <a:t>responses</a:t>
            </a:r>
            <a:endParaRPr lang="pl-PL" dirty="0"/>
          </a:p>
        </p:txBody>
      </p:sp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079601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sp>
        <p:nvSpPr>
          <p:cNvPr id="4" name="Tytuł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Buffering a file</a:t>
            </a:r>
            <a:endParaRPr lang="pl-PL" dirty="0"/>
          </a:p>
        </p:txBody>
      </p:sp>
      <p:graphicFrame>
        <p:nvGraphicFramePr>
          <p:cNvPr id="6" name="Symbol zastępczy zawartości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59334954"/>
              </p:ext>
            </p:extLst>
          </p:nvPr>
        </p:nvGraphicFramePr>
        <p:xfrm>
          <a:off x="1251678" y="2286001"/>
          <a:ext cx="10178322" cy="35935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Prostokąt 8"/>
          <p:cNvSpPr/>
          <p:nvPr/>
        </p:nvSpPr>
        <p:spPr>
          <a:xfrm>
            <a:off x="1366368" y="4739501"/>
            <a:ext cx="1015053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sz="3200" dirty="0"/>
              <a:t>https://github.com/</a:t>
            </a:r>
            <a:r>
              <a:rPr lang="pl-PL" sz="3200" dirty="0" smtClean="0"/>
              <a:t>dotnet/corefx/archive/v2.2.0-preview3.zip</a:t>
            </a:r>
            <a:endParaRPr lang="pl-PL" sz="3200" dirty="0"/>
          </a:p>
        </p:txBody>
      </p:sp>
    </p:spTree>
    <p:extLst>
      <p:ext uri="{BB962C8B-B14F-4D97-AF65-F5344CB8AC3E}">
        <p14:creationId xmlns:p14="http://schemas.microsoft.com/office/powerpoint/2010/main" val="704277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251678" y="382384"/>
            <a:ext cx="10178322" cy="6147811"/>
          </a:xfrm>
        </p:spPr>
        <p:txBody>
          <a:bodyPr/>
          <a:lstStyle/>
          <a:p>
            <a:pPr algn="ctr"/>
            <a:r>
              <a:rPr lang="en-GB" dirty="0"/>
              <a:t>Fuckup #1</a:t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r>
              <a:rPr lang="en-GB" dirty="0">
                <a:solidFill>
                  <a:schemeClr val="tx2">
                    <a:lumMod val="50000"/>
                    <a:lumOff val="50000"/>
                  </a:schemeClr>
                </a:solidFill>
              </a:rPr>
              <a:t>Assuming</a:t>
            </a:r>
            <a:r>
              <a:rPr lang="en-GB" dirty="0"/>
              <a:t> performance improvement</a:t>
            </a:r>
            <a:endParaRPr lang="pl-PL" dirty="0"/>
          </a:p>
        </p:txBody>
      </p:sp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224625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sp>
        <p:nvSpPr>
          <p:cNvPr id="4" name="Tytuł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Buffering a file</a:t>
            </a:r>
            <a:endParaRPr lang="pl-PL" dirty="0"/>
          </a:p>
        </p:txBody>
      </p:sp>
      <p:graphicFrame>
        <p:nvGraphicFramePr>
          <p:cNvPr id="6" name="Symbol zastępczy zawartości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09983400"/>
              </p:ext>
            </p:extLst>
          </p:nvPr>
        </p:nvGraphicFramePr>
        <p:xfrm>
          <a:off x="1251678" y="1874517"/>
          <a:ext cx="10178322" cy="35935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Prostokąt 6"/>
          <p:cNvSpPr/>
          <p:nvPr/>
        </p:nvSpPr>
        <p:spPr>
          <a:xfrm>
            <a:off x="3616791" y="4649293"/>
            <a:ext cx="544809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sz="3200" dirty="0"/>
              <a:t>http://localhost:5000/download/</a:t>
            </a:r>
          </a:p>
        </p:txBody>
      </p:sp>
    </p:spTree>
    <p:extLst>
      <p:ext uri="{BB962C8B-B14F-4D97-AF65-F5344CB8AC3E}">
        <p14:creationId xmlns:p14="http://schemas.microsoft.com/office/powerpoint/2010/main" val="301289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sp>
        <p:nvSpPr>
          <p:cNvPr id="4" name="Tytuł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Buffering a file</a:t>
            </a:r>
            <a:endParaRPr lang="pl-PL" dirty="0"/>
          </a:p>
        </p:txBody>
      </p:sp>
      <p:sp>
        <p:nvSpPr>
          <p:cNvPr id="8" name="Prostokąt 7"/>
          <p:cNvSpPr/>
          <p:nvPr/>
        </p:nvSpPr>
        <p:spPr>
          <a:xfrm>
            <a:off x="1251677" y="1965600"/>
            <a:ext cx="9832333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2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async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Task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IActionResult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WithBuffering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pl-PL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20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request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HttpRequestMessage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HttpMethod.Get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l-PL" sz="20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l-PL" sz="2000" dirty="0" err="1">
                <a:solidFill>
                  <a:srgbClr val="A31515"/>
                </a:solidFill>
                <a:latin typeface="Consolas" panose="020B0609020204030204" pitchFamily="49" charset="0"/>
              </a:rPr>
              <a:t>dotnet</a:t>
            </a:r>
            <a:r>
              <a:rPr lang="pl-PL" sz="2000" dirty="0">
                <a:solidFill>
                  <a:srgbClr val="A31515"/>
                </a:solidFill>
                <a:latin typeface="Consolas" panose="020B0609020204030204" pitchFamily="49" charset="0"/>
              </a:rPr>
              <a:t>/</a:t>
            </a:r>
            <a:r>
              <a:rPr lang="pl-PL" sz="2000" dirty="0" err="1">
                <a:solidFill>
                  <a:srgbClr val="A31515"/>
                </a:solidFill>
                <a:latin typeface="Consolas" panose="020B0609020204030204" pitchFamily="49" charset="0"/>
              </a:rPr>
              <a:t>corefx</a:t>
            </a:r>
            <a:r>
              <a:rPr lang="pl-PL" sz="2000" dirty="0">
                <a:solidFill>
                  <a:srgbClr val="A31515"/>
                </a:solidFill>
                <a:latin typeface="Consolas" panose="020B0609020204030204" pitchFamily="49" charset="0"/>
              </a:rPr>
              <a:t>/</a:t>
            </a:r>
            <a:r>
              <a:rPr lang="pl-PL" sz="2000" dirty="0" err="1">
                <a:solidFill>
                  <a:srgbClr val="A31515"/>
                </a:solidFill>
                <a:latin typeface="Consolas" panose="020B0609020204030204" pitchFamily="49" charset="0"/>
              </a:rPr>
              <a:t>archive</a:t>
            </a:r>
            <a:r>
              <a:rPr lang="pl-PL" sz="2000" dirty="0">
                <a:solidFill>
                  <a:srgbClr val="A31515"/>
                </a:solidFill>
                <a:latin typeface="Consolas" panose="020B0609020204030204" pitchFamily="49" charset="0"/>
              </a:rPr>
              <a:t>/v2.2.0-preview3.zip"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pl-PL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20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response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_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client.Client.SendAsync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request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GB" sz="2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20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stream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response.Content.ReadAsStreamAsync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GB" sz="2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20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contentType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20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response.Content.Headers.ContentType.MediaType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2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2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FileStreamResult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stream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contentType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688231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pic>
        <p:nvPicPr>
          <p:cNvPr id="2" name="Obraz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9254" y="73262"/>
            <a:ext cx="6058929" cy="6784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274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sp>
        <p:nvSpPr>
          <p:cNvPr id="4" name="Tytuł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Buffering a file</a:t>
            </a:r>
            <a:endParaRPr lang="pl-PL" dirty="0"/>
          </a:p>
        </p:txBody>
      </p:sp>
      <p:sp>
        <p:nvSpPr>
          <p:cNvPr id="8" name="Prostokąt 7"/>
          <p:cNvSpPr/>
          <p:nvPr/>
        </p:nvSpPr>
        <p:spPr>
          <a:xfrm>
            <a:off x="1251677" y="1965600"/>
            <a:ext cx="9832333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2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async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Task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IActionResult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WithoutBuffering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pl-PL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20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request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HttpRequestMessage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HttpMethod.Get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l-PL" sz="20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l-PL" sz="2000" dirty="0" err="1">
                <a:solidFill>
                  <a:srgbClr val="A31515"/>
                </a:solidFill>
                <a:latin typeface="Consolas" panose="020B0609020204030204" pitchFamily="49" charset="0"/>
              </a:rPr>
              <a:t>dotnet</a:t>
            </a:r>
            <a:r>
              <a:rPr lang="pl-PL" sz="2000" dirty="0">
                <a:solidFill>
                  <a:srgbClr val="A31515"/>
                </a:solidFill>
                <a:latin typeface="Consolas" panose="020B0609020204030204" pitchFamily="49" charset="0"/>
              </a:rPr>
              <a:t>/</a:t>
            </a:r>
            <a:r>
              <a:rPr lang="pl-PL" sz="2000" dirty="0" err="1">
                <a:solidFill>
                  <a:srgbClr val="A31515"/>
                </a:solidFill>
                <a:latin typeface="Consolas" panose="020B0609020204030204" pitchFamily="49" charset="0"/>
              </a:rPr>
              <a:t>corefx</a:t>
            </a:r>
            <a:r>
              <a:rPr lang="pl-PL" sz="2000" dirty="0">
                <a:solidFill>
                  <a:srgbClr val="A31515"/>
                </a:solidFill>
                <a:latin typeface="Consolas" panose="020B0609020204030204" pitchFamily="49" charset="0"/>
              </a:rPr>
              <a:t>/</a:t>
            </a:r>
            <a:r>
              <a:rPr lang="pl-PL" sz="2000" dirty="0" err="1">
                <a:solidFill>
                  <a:srgbClr val="A31515"/>
                </a:solidFill>
                <a:latin typeface="Consolas" panose="020B0609020204030204" pitchFamily="49" charset="0"/>
              </a:rPr>
              <a:t>archive</a:t>
            </a:r>
            <a:r>
              <a:rPr lang="pl-PL" sz="2000" dirty="0">
                <a:solidFill>
                  <a:srgbClr val="A31515"/>
                </a:solidFill>
                <a:latin typeface="Consolas" panose="020B0609020204030204" pitchFamily="49" charset="0"/>
              </a:rPr>
              <a:t>/v2.2.0-preview3.zip</a:t>
            </a:r>
            <a:r>
              <a:rPr lang="pl-PL" sz="2000" dirty="0" smtClean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GB" sz="20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pl-PL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20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response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_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client.Client.SendAsync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request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HttpCompletionOption.ResponseHeadersRead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GB" sz="2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20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stream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response.Content.ReadAsStreamAsync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GB" sz="2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20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contentType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response.Content.Headers.ContentType.MediaType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2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2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FileStreamResult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stream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contentType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06140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pic>
        <p:nvPicPr>
          <p:cNvPr id="4" name="Obraz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8572" y="0"/>
            <a:ext cx="58856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518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sp>
        <p:nvSpPr>
          <p:cNvPr id="4" name="Tytuł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Buffering a file</a:t>
            </a:r>
            <a:endParaRPr lang="pl-PL" dirty="0"/>
          </a:p>
        </p:txBody>
      </p:sp>
      <p:sp>
        <p:nvSpPr>
          <p:cNvPr id="8" name="Prostokąt 7"/>
          <p:cNvSpPr/>
          <p:nvPr/>
        </p:nvSpPr>
        <p:spPr>
          <a:xfrm>
            <a:off x="1251677" y="1965600"/>
            <a:ext cx="9832333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2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async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Task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Stream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Stream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pl-PL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20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request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HttpRequestMessage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HttpMethod.Get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l-PL" sz="20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l-PL" sz="2000" dirty="0" err="1">
                <a:solidFill>
                  <a:srgbClr val="A31515"/>
                </a:solidFill>
                <a:latin typeface="Consolas" panose="020B0609020204030204" pitchFamily="49" charset="0"/>
              </a:rPr>
              <a:t>dotnet</a:t>
            </a:r>
            <a:r>
              <a:rPr lang="pl-PL" sz="2000" dirty="0">
                <a:solidFill>
                  <a:srgbClr val="A31515"/>
                </a:solidFill>
                <a:latin typeface="Consolas" panose="020B0609020204030204" pitchFamily="49" charset="0"/>
              </a:rPr>
              <a:t>/</a:t>
            </a:r>
            <a:r>
              <a:rPr lang="pl-PL" sz="2000" dirty="0" err="1">
                <a:solidFill>
                  <a:srgbClr val="A31515"/>
                </a:solidFill>
                <a:latin typeface="Consolas" panose="020B0609020204030204" pitchFamily="49" charset="0"/>
              </a:rPr>
              <a:t>corefx</a:t>
            </a:r>
            <a:r>
              <a:rPr lang="pl-PL" sz="2000" dirty="0">
                <a:solidFill>
                  <a:srgbClr val="A31515"/>
                </a:solidFill>
                <a:latin typeface="Consolas" panose="020B0609020204030204" pitchFamily="49" charset="0"/>
              </a:rPr>
              <a:t>/</a:t>
            </a:r>
            <a:r>
              <a:rPr lang="pl-PL" sz="2000" dirty="0" err="1">
                <a:solidFill>
                  <a:srgbClr val="A31515"/>
                </a:solidFill>
                <a:latin typeface="Consolas" panose="020B0609020204030204" pitchFamily="49" charset="0"/>
              </a:rPr>
              <a:t>archive</a:t>
            </a:r>
            <a:r>
              <a:rPr lang="pl-PL" sz="2000" dirty="0">
                <a:solidFill>
                  <a:srgbClr val="A31515"/>
                </a:solidFill>
                <a:latin typeface="Consolas" panose="020B0609020204030204" pitchFamily="49" charset="0"/>
              </a:rPr>
              <a:t>/v2.2.0-preview3.zip"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pl-PL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20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response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_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client.Client.GetStreamAsync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request.RequestUri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GB" sz="2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2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response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05266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251678" y="382384"/>
            <a:ext cx="10178322" cy="6147811"/>
          </a:xfrm>
        </p:spPr>
        <p:txBody>
          <a:bodyPr/>
          <a:lstStyle/>
          <a:p>
            <a:pPr algn="ctr"/>
            <a:r>
              <a:rPr lang="en-GB" dirty="0">
                <a:solidFill>
                  <a:schemeClr val="tx2">
                    <a:lumMod val="50000"/>
                    <a:lumOff val="50000"/>
                  </a:schemeClr>
                </a:solidFill>
              </a:rPr>
              <a:t/>
            </a:r>
            <a:br>
              <a:rPr lang="en-GB" dirty="0">
                <a:solidFill>
                  <a:schemeClr val="tx2">
                    <a:lumMod val="50000"/>
                    <a:lumOff val="50000"/>
                  </a:schemeClr>
                </a:solidFill>
              </a:rPr>
            </a:br>
            <a:r>
              <a:rPr lang="en-GB" dirty="0"/>
              <a:t/>
            </a:r>
            <a:br>
              <a:rPr lang="en-GB" dirty="0"/>
            </a:br>
            <a:r>
              <a:rPr lang="en-GB" dirty="0">
                <a:solidFill>
                  <a:schemeClr val="tx1"/>
                </a:solidFill>
              </a:rPr>
              <a:t>TIP</a:t>
            </a:r>
            <a:br>
              <a:rPr lang="en-GB" dirty="0">
                <a:solidFill>
                  <a:schemeClr val="tx1"/>
                </a:solidFill>
              </a:rPr>
            </a:br>
            <a:r>
              <a:rPr lang="en-GB" dirty="0"/>
              <a:t/>
            </a:r>
            <a:br>
              <a:rPr lang="en-GB" dirty="0"/>
            </a:br>
            <a:r>
              <a:rPr lang="en-GB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Don’t buffer 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big responses. </a:t>
            </a:r>
            <a:br>
              <a:rPr lang="en-GB" dirty="0" smtClean="0"/>
            </a:br>
            <a:r>
              <a:rPr lang="en-GB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Stream</a:t>
            </a:r>
            <a:r>
              <a:rPr lang="en-GB" dirty="0" smtClean="0"/>
              <a:t> them</a:t>
            </a:r>
            <a:endParaRPr lang="pl-PL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946844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251678" y="382384"/>
            <a:ext cx="10178322" cy="6147811"/>
          </a:xfrm>
        </p:spPr>
        <p:txBody>
          <a:bodyPr/>
          <a:lstStyle/>
          <a:p>
            <a:pPr algn="ctr"/>
            <a:r>
              <a:rPr lang="en-GB" dirty="0"/>
              <a:t>Fuckup </a:t>
            </a:r>
            <a:r>
              <a:rPr lang="en-GB" dirty="0" smtClean="0"/>
              <a:t>#5</a:t>
            </a:r>
            <a:r>
              <a:rPr lang="en-GB" dirty="0"/>
              <a:t/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r>
              <a:rPr lang="en-GB" dirty="0">
                <a:solidFill>
                  <a:schemeClr val="tx1"/>
                </a:solidFill>
              </a:rPr>
              <a:t>Let’s</a:t>
            </a:r>
            <a:r>
              <a:rPr lang="en-GB" dirty="0">
                <a:solidFill>
                  <a:schemeClr val="tx2">
                    <a:lumMod val="50000"/>
                    <a:lumOff val="50000"/>
                  </a:schemeClr>
                </a:solidFill>
              </a:rPr>
              <a:t> optimize it</a:t>
            </a:r>
            <a:endParaRPr lang="pl-PL" dirty="0"/>
          </a:p>
        </p:txBody>
      </p:sp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866108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/>
          <a:lstStyle/>
          <a:p>
            <a:r>
              <a:rPr lang="en-GB" dirty="0"/>
              <a:t>The </a:t>
            </a:r>
            <a:r>
              <a:rPr lang="en-GB" dirty="0">
                <a:solidFill>
                  <a:schemeClr val="tx2">
                    <a:lumMod val="50000"/>
                    <a:lumOff val="50000"/>
                  </a:schemeClr>
                </a:solidFill>
              </a:rPr>
              <a:t>business</a:t>
            </a:r>
            <a:r>
              <a:rPr lang="en-GB" dirty="0"/>
              <a:t> </a:t>
            </a:r>
            <a:r>
              <a:rPr lang="en-GB" dirty="0">
                <a:solidFill>
                  <a:schemeClr val="tx1"/>
                </a:solidFill>
              </a:rPr>
              <a:t>problem</a:t>
            </a:r>
            <a:endParaRPr lang="pl-PL" dirty="0">
              <a:solidFill>
                <a:schemeClr val="tx1"/>
              </a:solidFill>
            </a:endParaRPr>
          </a:p>
        </p:txBody>
      </p:sp>
      <p:sp>
        <p:nvSpPr>
          <p:cNvPr id="6" name="Symbol zastępczy zawartości 2"/>
          <p:cNvSpPr>
            <a:spLocks noGrp="1"/>
          </p:cNvSpPr>
          <p:nvPr>
            <p:ph idx="1"/>
          </p:nvPr>
        </p:nvSpPr>
        <p:spPr>
          <a:xfrm>
            <a:off x="1324829" y="1691642"/>
            <a:ext cx="9532467" cy="3984228"/>
          </a:xfrm>
        </p:spPr>
        <p:txBody>
          <a:bodyPr>
            <a:noAutofit/>
          </a:bodyPr>
          <a:lstStyle/>
          <a:p>
            <a:pPr marL="0" indent="0" algn="ctr" fontAlgn="base">
              <a:buNone/>
            </a:pPr>
            <a:r>
              <a:rPr lang="en-US" sz="3600" dirty="0">
                <a:solidFill>
                  <a:schemeClr val="tx1"/>
                </a:solidFill>
              </a:rPr>
              <a:t/>
            </a:r>
            <a:br>
              <a:rPr lang="en-US" sz="3600" dirty="0">
                <a:solidFill>
                  <a:schemeClr val="tx1"/>
                </a:solidFill>
              </a:rPr>
            </a:br>
            <a:r>
              <a:rPr lang="en-US" sz="3600" dirty="0">
                <a:solidFill>
                  <a:schemeClr val="tx1"/>
                </a:solidFill>
              </a:rPr>
              <a:t>JIRA #2312 </a:t>
            </a:r>
            <a:br>
              <a:rPr lang="en-US" sz="3600" dirty="0">
                <a:solidFill>
                  <a:schemeClr val="tx1"/>
                </a:solidFill>
              </a:rPr>
            </a:br>
            <a:r>
              <a:rPr lang="en-US" sz="3600" dirty="0" err="1">
                <a:solidFill>
                  <a:schemeClr val="tx1"/>
                </a:solidFill>
              </a:rPr>
              <a:t>PoC</a:t>
            </a:r>
            <a:r>
              <a:rPr lang="en-US" sz="3600" dirty="0">
                <a:solidFill>
                  <a:schemeClr val="tx1"/>
                </a:solidFill>
              </a:rPr>
              <a:t> of the </a:t>
            </a:r>
            <a:r>
              <a:rPr lang="en-US" sz="3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new</a:t>
            </a:r>
            <a:r>
              <a:rPr lang="en-US" sz="3600" dirty="0">
                <a:solidFill>
                  <a:schemeClr val="tx1"/>
                </a:solidFill>
              </a:rPr>
              <a:t> business </a:t>
            </a:r>
            <a:r>
              <a:rPr lang="en-US" sz="3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feature</a:t>
            </a:r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688959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/>
          <a:lstStyle/>
          <a:p>
            <a:r>
              <a:rPr lang="en-GB" dirty="0"/>
              <a:t>The </a:t>
            </a:r>
            <a:r>
              <a:rPr lang="en-GB" dirty="0">
                <a:solidFill>
                  <a:schemeClr val="tx2">
                    <a:lumMod val="50000"/>
                    <a:lumOff val="50000"/>
                  </a:schemeClr>
                </a:solidFill>
              </a:rPr>
              <a:t>business</a:t>
            </a:r>
            <a:r>
              <a:rPr lang="en-GB" dirty="0"/>
              <a:t> </a:t>
            </a:r>
            <a:r>
              <a:rPr lang="en-GB" dirty="0">
                <a:solidFill>
                  <a:schemeClr val="tx1"/>
                </a:solidFill>
              </a:rPr>
              <a:t>problem</a:t>
            </a:r>
            <a:endParaRPr lang="pl-PL" dirty="0">
              <a:solidFill>
                <a:schemeClr val="tx1"/>
              </a:solidFill>
            </a:endParaRPr>
          </a:p>
        </p:txBody>
      </p:sp>
      <p:sp>
        <p:nvSpPr>
          <p:cNvPr id="6" name="Symbol zastępczy zawartości 2"/>
          <p:cNvSpPr>
            <a:spLocks noGrp="1"/>
          </p:cNvSpPr>
          <p:nvPr>
            <p:ph idx="1"/>
          </p:nvPr>
        </p:nvSpPr>
        <p:spPr>
          <a:xfrm>
            <a:off x="1324830" y="1691642"/>
            <a:ext cx="5201098" cy="3984228"/>
          </a:xfrm>
        </p:spPr>
        <p:txBody>
          <a:bodyPr>
            <a:noAutofit/>
          </a:bodyPr>
          <a:lstStyle/>
          <a:p>
            <a:pPr fontAlgn="base"/>
            <a:r>
              <a:rPr lang="en-US" sz="2400" dirty="0">
                <a:solidFill>
                  <a:schemeClr val="tx1"/>
                </a:solidFill>
              </a:rPr>
              <a:t>This is </a:t>
            </a:r>
            <a:r>
              <a:rPr lang="en-US" sz="2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very important </a:t>
            </a:r>
            <a:r>
              <a:rPr lang="en-US" sz="2400" dirty="0">
                <a:solidFill>
                  <a:schemeClr val="tx1"/>
                </a:solidFill>
              </a:rPr>
              <a:t>for our company</a:t>
            </a:r>
          </a:p>
          <a:p>
            <a:pPr fontAlgn="base"/>
            <a:r>
              <a:rPr lang="en-US" sz="2400" dirty="0">
                <a:solidFill>
                  <a:schemeClr val="tx1"/>
                </a:solidFill>
              </a:rPr>
              <a:t>It’s </a:t>
            </a:r>
            <a:r>
              <a:rPr lang="en-US" sz="2400" dirty="0" err="1">
                <a:solidFill>
                  <a:schemeClr val="tx2">
                    <a:lumMod val="50000"/>
                    <a:lumOff val="50000"/>
                  </a:schemeClr>
                </a:solidFill>
              </a:rPr>
              <a:t>PoC</a:t>
            </a:r>
            <a:endParaRPr lang="en-US" sz="2400" dirty="0">
              <a:solidFill>
                <a:schemeClr val="tx2">
                  <a:lumMod val="50000"/>
                  <a:lumOff val="50000"/>
                </a:schemeClr>
              </a:solidFill>
            </a:endParaRPr>
          </a:p>
          <a:p>
            <a:pPr fontAlgn="base"/>
            <a:r>
              <a:rPr lang="en-US" sz="2400" dirty="0">
                <a:solidFill>
                  <a:schemeClr val="tx1"/>
                </a:solidFill>
              </a:rPr>
              <a:t>Please make it </a:t>
            </a:r>
            <a:r>
              <a:rPr lang="en-US" sz="2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ASAP</a:t>
            </a:r>
          </a:p>
          <a:p>
            <a:pPr fontAlgn="base"/>
            <a:r>
              <a:rPr lang="en-US" sz="2400" dirty="0">
                <a:solidFill>
                  <a:schemeClr val="tx1"/>
                </a:solidFill>
              </a:rPr>
              <a:t>Performance doesn’t matter</a:t>
            </a:r>
          </a:p>
          <a:p>
            <a:pPr fontAlgn="base"/>
            <a:r>
              <a:rPr lang="en-US" sz="2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Don’t spend </a:t>
            </a:r>
            <a:r>
              <a:rPr lang="en-US" sz="2400" dirty="0">
                <a:solidFill>
                  <a:schemeClr val="tx1"/>
                </a:solidFill>
              </a:rPr>
              <a:t>to much </a:t>
            </a:r>
            <a:r>
              <a:rPr lang="en-US" sz="2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time</a:t>
            </a:r>
            <a:r>
              <a:rPr lang="en-US" sz="2400" dirty="0">
                <a:solidFill>
                  <a:schemeClr val="tx1"/>
                </a:solidFill>
              </a:rPr>
              <a:t> on it</a:t>
            </a:r>
          </a:p>
          <a:p>
            <a:pPr fontAlgn="base"/>
            <a:r>
              <a:rPr lang="en-US" sz="2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Keep clean</a:t>
            </a:r>
            <a:r>
              <a:rPr lang="en-US" sz="2400" dirty="0">
                <a:solidFill>
                  <a:schemeClr val="tx1"/>
                </a:solidFill>
              </a:rPr>
              <a:t> and </a:t>
            </a:r>
            <a:r>
              <a:rPr lang="en-US" sz="2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easy to understand </a:t>
            </a:r>
            <a:r>
              <a:rPr lang="en-US" sz="2400" dirty="0">
                <a:solidFill>
                  <a:schemeClr val="tx1"/>
                </a:solidFill>
              </a:rPr>
              <a:t>for another developers</a:t>
            </a:r>
          </a:p>
        </p:txBody>
      </p:sp>
      <p:pic>
        <p:nvPicPr>
          <p:cNvPr id="7" name="Obraz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9080" y="1318345"/>
            <a:ext cx="4296755" cy="4913697"/>
          </a:xfrm>
          <a:prstGeom prst="rect">
            <a:avLst/>
          </a:prstGeom>
        </p:spPr>
      </p:pic>
      <p:sp>
        <p:nvSpPr>
          <p:cNvPr id="8" name="pole tekstowe 7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995483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ymbol zastępczy zawartości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6" name="Obraz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47713" y="-157163"/>
            <a:ext cx="13687425" cy="7172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296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/>
          <a:lstStyle/>
          <a:p>
            <a:r>
              <a:rPr lang="en-GB" dirty="0"/>
              <a:t>The </a:t>
            </a:r>
            <a:r>
              <a:rPr lang="en-GB" dirty="0">
                <a:solidFill>
                  <a:schemeClr val="tx2">
                    <a:lumMod val="50000"/>
                    <a:lumOff val="50000"/>
                  </a:schemeClr>
                </a:solidFill>
              </a:rPr>
              <a:t>business</a:t>
            </a:r>
            <a:r>
              <a:rPr lang="en-GB" dirty="0"/>
              <a:t> </a:t>
            </a:r>
            <a:r>
              <a:rPr lang="en-GB" dirty="0">
                <a:solidFill>
                  <a:schemeClr val="tx1"/>
                </a:solidFill>
              </a:rPr>
              <a:t>problem</a:t>
            </a:r>
            <a:endParaRPr lang="pl-PL" dirty="0">
              <a:solidFill>
                <a:schemeClr val="tx1"/>
              </a:solidFill>
            </a:endParaRPr>
          </a:p>
        </p:txBody>
      </p:sp>
      <p:sp>
        <p:nvSpPr>
          <p:cNvPr id="6" name="Symbol zastępczy zawartości 2"/>
          <p:cNvSpPr>
            <a:spLocks noGrp="1"/>
          </p:cNvSpPr>
          <p:nvPr>
            <p:ph idx="1"/>
          </p:nvPr>
        </p:nvSpPr>
        <p:spPr>
          <a:xfrm>
            <a:off x="4654690" y="1710893"/>
            <a:ext cx="5201098" cy="4314522"/>
          </a:xfrm>
        </p:spPr>
        <p:txBody>
          <a:bodyPr>
            <a:noAutofit/>
          </a:bodyPr>
          <a:lstStyle/>
          <a:p>
            <a:pPr marL="0" indent="0" fontAlgn="base">
              <a:buNone/>
            </a:pPr>
            <a:r>
              <a:rPr lang="en-US" sz="60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K</a:t>
            </a:r>
            <a:r>
              <a:rPr lang="en-US" sz="6000" dirty="0">
                <a:solidFill>
                  <a:schemeClr val="tx1"/>
                </a:solidFill>
              </a:rPr>
              <a:t>EEP</a:t>
            </a:r>
          </a:p>
          <a:p>
            <a:pPr marL="0" indent="0" fontAlgn="base">
              <a:buNone/>
            </a:pPr>
            <a:r>
              <a:rPr lang="en-US" sz="60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I</a:t>
            </a:r>
            <a:r>
              <a:rPr lang="en-US" sz="6000" dirty="0">
                <a:solidFill>
                  <a:schemeClr val="tx1"/>
                </a:solidFill>
              </a:rPr>
              <a:t>T</a:t>
            </a:r>
          </a:p>
          <a:p>
            <a:pPr marL="0" indent="0" fontAlgn="base">
              <a:buNone/>
            </a:pPr>
            <a:r>
              <a:rPr lang="en-US" sz="60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S</a:t>
            </a:r>
            <a:r>
              <a:rPr lang="en-US" sz="6000" dirty="0">
                <a:solidFill>
                  <a:schemeClr val="tx1"/>
                </a:solidFill>
              </a:rPr>
              <a:t>IMPLE</a:t>
            </a:r>
          </a:p>
          <a:p>
            <a:pPr marL="0" indent="0" fontAlgn="base">
              <a:buNone/>
            </a:pPr>
            <a:r>
              <a:rPr lang="en-US" sz="60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S</a:t>
            </a:r>
            <a:r>
              <a:rPr lang="en-US" sz="6000" dirty="0">
                <a:solidFill>
                  <a:schemeClr val="tx1"/>
                </a:solidFill>
              </a:rPr>
              <a:t>TUPID</a:t>
            </a:r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181937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ymbol zastępczy zawartości 2"/>
          <p:cNvSpPr>
            <a:spLocks noGrp="1"/>
          </p:cNvSpPr>
          <p:nvPr>
            <p:ph idx="1"/>
          </p:nvPr>
        </p:nvSpPr>
        <p:spPr>
          <a:xfrm>
            <a:off x="1324829" y="1691642"/>
            <a:ext cx="9561343" cy="39842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SecretAlgorithm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n)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(n == 1 || n == 2) </a:t>
            </a: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1;</a:t>
            </a:r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dirty="0">
                <a:solidFill>
                  <a:srgbClr val="0000FF"/>
                </a:solidFill>
                <a:latin typeface="Consolas" panose="020B0609020204030204" pitchFamily="49" charset="0"/>
              </a:rPr>
              <a:t>	return</a:t>
            </a: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SecretAlgorithm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(n - 2) +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SecretAlgorithm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(n - 1);</a:t>
            </a:r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386251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ymbol zastępczy zawartości 2"/>
          <p:cNvSpPr>
            <a:spLocks noGrp="1"/>
          </p:cNvSpPr>
          <p:nvPr>
            <p:ph idx="1"/>
          </p:nvPr>
        </p:nvSpPr>
        <p:spPr>
          <a:xfrm>
            <a:off x="1324829" y="1691642"/>
            <a:ext cx="9561343" cy="39842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Fibonacci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n)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(n == 1 || n == 2) </a:t>
            </a: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1;</a:t>
            </a:r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dirty="0">
                <a:solidFill>
                  <a:srgbClr val="0000FF"/>
                </a:solidFill>
                <a:latin typeface="Consolas" panose="020B0609020204030204" pitchFamily="49" charset="0"/>
              </a:rPr>
              <a:t>	return</a:t>
            </a: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Fibonacci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(n - 2) + 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Fibonacci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(n - 1);</a:t>
            </a:r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88876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/>
          <a:lstStyle/>
          <a:p>
            <a:r>
              <a:rPr lang="en-GB" dirty="0"/>
              <a:t>The </a:t>
            </a:r>
            <a:r>
              <a:rPr lang="en-GB" dirty="0">
                <a:solidFill>
                  <a:schemeClr val="tx2">
                    <a:lumMod val="50000"/>
                    <a:lumOff val="50000"/>
                  </a:schemeClr>
                </a:solidFill>
              </a:rPr>
              <a:t>business</a:t>
            </a:r>
            <a:r>
              <a:rPr lang="en-GB" dirty="0"/>
              <a:t> </a:t>
            </a:r>
            <a:r>
              <a:rPr lang="en-GB" dirty="0">
                <a:solidFill>
                  <a:schemeClr val="tx1"/>
                </a:solidFill>
              </a:rPr>
              <a:t>problem</a:t>
            </a:r>
            <a:endParaRPr lang="pl-PL" dirty="0">
              <a:solidFill>
                <a:schemeClr val="tx1"/>
              </a:solidFill>
            </a:endParaRPr>
          </a:p>
        </p:txBody>
      </p:sp>
      <p:sp>
        <p:nvSpPr>
          <p:cNvPr id="8" name="Symbol zastępczy zawartości 2"/>
          <p:cNvSpPr>
            <a:spLocks noGrp="1"/>
          </p:cNvSpPr>
          <p:nvPr>
            <p:ph idx="1"/>
          </p:nvPr>
        </p:nvSpPr>
        <p:spPr>
          <a:xfrm>
            <a:off x="1324830" y="1691642"/>
            <a:ext cx="5201098" cy="3984228"/>
          </a:xfrm>
        </p:spPr>
        <p:txBody>
          <a:bodyPr>
            <a:noAutofit/>
          </a:bodyPr>
          <a:lstStyle/>
          <a:p>
            <a:pPr fontAlgn="base"/>
            <a:r>
              <a:rPr lang="en-US" sz="2400" dirty="0">
                <a:solidFill>
                  <a:schemeClr val="tx1"/>
                </a:solidFill>
              </a:rPr>
              <a:t>It </a:t>
            </a:r>
            <a:r>
              <a:rPr lang="en-US" sz="2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works</a:t>
            </a:r>
          </a:p>
          <a:p>
            <a:pPr fontAlgn="base"/>
            <a:r>
              <a:rPr lang="en-US" sz="2400" dirty="0">
                <a:solidFill>
                  <a:schemeClr val="tx1"/>
                </a:solidFill>
              </a:rPr>
              <a:t>It is </a:t>
            </a:r>
            <a:r>
              <a:rPr lang="en-US" sz="2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simple</a:t>
            </a:r>
          </a:p>
        </p:txBody>
      </p:sp>
      <p:pic>
        <p:nvPicPr>
          <p:cNvPr id="2" name="Obraz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928" y="1297507"/>
            <a:ext cx="3941602" cy="5146606"/>
          </a:xfrm>
          <a:prstGeom prst="rect">
            <a:avLst/>
          </a:prstGeom>
        </p:spPr>
      </p:pic>
      <p:sp>
        <p:nvSpPr>
          <p:cNvPr id="6" name="pole tekstowe 5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854561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/>
          <a:lstStyle/>
          <a:p>
            <a:r>
              <a:rPr lang="en-GB" dirty="0"/>
              <a:t>The </a:t>
            </a:r>
            <a:r>
              <a:rPr lang="en-GB" dirty="0">
                <a:solidFill>
                  <a:schemeClr val="tx2">
                    <a:lumMod val="50000"/>
                    <a:lumOff val="50000"/>
                  </a:schemeClr>
                </a:solidFill>
              </a:rPr>
              <a:t>business</a:t>
            </a:r>
            <a:r>
              <a:rPr lang="en-GB" dirty="0"/>
              <a:t> </a:t>
            </a:r>
            <a:r>
              <a:rPr lang="en-GB" dirty="0">
                <a:solidFill>
                  <a:schemeClr val="tx1"/>
                </a:solidFill>
              </a:rPr>
              <a:t>problem</a:t>
            </a:r>
            <a:endParaRPr lang="pl-PL" dirty="0">
              <a:solidFill>
                <a:schemeClr val="tx1"/>
              </a:solidFill>
            </a:endParaRPr>
          </a:p>
        </p:txBody>
      </p:sp>
      <p:sp>
        <p:nvSpPr>
          <p:cNvPr id="6" name="Symbol zastępczy zawartości 2"/>
          <p:cNvSpPr>
            <a:spLocks noGrp="1"/>
          </p:cNvSpPr>
          <p:nvPr>
            <p:ph idx="1"/>
          </p:nvPr>
        </p:nvSpPr>
        <p:spPr>
          <a:xfrm>
            <a:off x="1324830" y="1691642"/>
            <a:ext cx="5201098" cy="3984228"/>
          </a:xfrm>
        </p:spPr>
        <p:txBody>
          <a:bodyPr>
            <a:noAutofit/>
          </a:bodyPr>
          <a:lstStyle/>
          <a:p>
            <a:pPr marL="0" indent="0" algn="ctr" fontAlgn="base">
              <a:buNone/>
            </a:pPr>
            <a:endParaRPr lang="en-US" sz="4800" dirty="0">
              <a:solidFill>
                <a:schemeClr val="tx1"/>
              </a:solidFill>
            </a:endParaRPr>
          </a:p>
          <a:p>
            <a:pPr marL="0" indent="0" algn="ctr" fontAlgn="base">
              <a:buNone/>
            </a:pPr>
            <a:r>
              <a:rPr lang="en-US" sz="4800" dirty="0">
                <a:solidFill>
                  <a:schemeClr val="tx1"/>
                </a:solidFill>
              </a:rPr>
              <a:t>Make it </a:t>
            </a:r>
            <a:r>
              <a:rPr lang="en-US" sz="48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faster</a:t>
            </a:r>
            <a:r>
              <a:rPr lang="en-US" sz="4800" dirty="0">
                <a:solidFill>
                  <a:schemeClr val="tx1"/>
                </a:solidFill>
              </a:rPr>
              <a:t>!</a:t>
            </a:r>
          </a:p>
        </p:txBody>
      </p:sp>
      <p:pic>
        <p:nvPicPr>
          <p:cNvPr id="7" name="Obraz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9080" y="1318345"/>
            <a:ext cx="4296755" cy="4913697"/>
          </a:xfrm>
          <a:prstGeom prst="rect">
            <a:avLst/>
          </a:prstGeom>
        </p:spPr>
      </p:pic>
      <p:sp>
        <p:nvSpPr>
          <p:cNvPr id="8" name="pole tekstowe 7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896101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/>
          <a:lstStyle/>
          <a:p>
            <a:r>
              <a:rPr lang="en-GB" dirty="0"/>
              <a:t>The </a:t>
            </a:r>
            <a:r>
              <a:rPr lang="en-GB" dirty="0">
                <a:solidFill>
                  <a:schemeClr val="tx2">
                    <a:lumMod val="50000"/>
                    <a:lumOff val="50000"/>
                  </a:schemeClr>
                </a:solidFill>
              </a:rPr>
              <a:t>business</a:t>
            </a:r>
            <a:r>
              <a:rPr lang="en-GB" dirty="0"/>
              <a:t> </a:t>
            </a:r>
            <a:r>
              <a:rPr lang="en-GB" dirty="0">
                <a:solidFill>
                  <a:schemeClr val="tx1"/>
                </a:solidFill>
              </a:rPr>
              <a:t>problem</a:t>
            </a:r>
            <a:endParaRPr lang="pl-PL" dirty="0">
              <a:solidFill>
                <a:schemeClr val="tx1"/>
              </a:solidFill>
            </a:endParaRPr>
          </a:p>
        </p:txBody>
      </p:sp>
      <p:sp>
        <p:nvSpPr>
          <p:cNvPr id="6" name="Symbol zastępczy zawartości 2"/>
          <p:cNvSpPr>
            <a:spLocks noGrp="1"/>
          </p:cNvSpPr>
          <p:nvPr>
            <p:ph idx="1"/>
          </p:nvPr>
        </p:nvSpPr>
        <p:spPr>
          <a:xfrm>
            <a:off x="1324830" y="1691642"/>
            <a:ext cx="5201098" cy="3984228"/>
          </a:xfrm>
        </p:spPr>
        <p:txBody>
          <a:bodyPr>
            <a:noAutofit/>
          </a:bodyPr>
          <a:lstStyle/>
          <a:p>
            <a:pPr marL="0" indent="0" algn="ctr" fontAlgn="base">
              <a:buNone/>
            </a:pPr>
            <a:r>
              <a:rPr lang="en-US" sz="4800" dirty="0">
                <a:solidFill>
                  <a:schemeClr val="tx1"/>
                </a:solidFill>
              </a:rPr>
              <a:t/>
            </a:r>
            <a:br>
              <a:rPr lang="en-US" sz="4800" dirty="0">
                <a:solidFill>
                  <a:schemeClr val="tx1"/>
                </a:solidFill>
              </a:rPr>
            </a:br>
            <a:r>
              <a:rPr lang="en-US" sz="4800" dirty="0">
                <a:solidFill>
                  <a:schemeClr val="tx1"/>
                </a:solidFill>
              </a:rPr>
              <a:t>What kind of optimizations techniques do I know?</a:t>
            </a:r>
          </a:p>
        </p:txBody>
      </p:sp>
      <p:pic>
        <p:nvPicPr>
          <p:cNvPr id="9" name="Picture 2" descr="Znalezione obrazy dla zapytania think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0519" y="2271495"/>
            <a:ext cx="3254890" cy="3254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pole tekstowe 6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361424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/>
          <a:lstStyle/>
          <a:p>
            <a:r>
              <a:rPr lang="en-GB" dirty="0"/>
              <a:t>The </a:t>
            </a:r>
            <a:r>
              <a:rPr lang="en-GB" dirty="0">
                <a:solidFill>
                  <a:schemeClr val="tx2">
                    <a:lumMod val="50000"/>
                    <a:lumOff val="50000"/>
                  </a:schemeClr>
                </a:solidFill>
              </a:rPr>
              <a:t>business</a:t>
            </a:r>
            <a:r>
              <a:rPr lang="en-GB" dirty="0"/>
              <a:t> </a:t>
            </a:r>
            <a:r>
              <a:rPr lang="en-GB" dirty="0">
                <a:solidFill>
                  <a:schemeClr val="tx1"/>
                </a:solidFill>
              </a:rPr>
              <a:t>problem</a:t>
            </a:r>
            <a:endParaRPr lang="pl-PL" dirty="0">
              <a:solidFill>
                <a:schemeClr val="tx1"/>
              </a:solidFill>
            </a:endParaRPr>
          </a:p>
        </p:txBody>
      </p:sp>
      <p:sp>
        <p:nvSpPr>
          <p:cNvPr id="6" name="Symbol zastępczy zawartości 2"/>
          <p:cNvSpPr>
            <a:spLocks noGrp="1"/>
          </p:cNvSpPr>
          <p:nvPr>
            <p:ph idx="1"/>
          </p:nvPr>
        </p:nvSpPr>
        <p:spPr>
          <a:xfrm>
            <a:off x="1324829" y="1691642"/>
            <a:ext cx="9681837" cy="3984228"/>
          </a:xfrm>
        </p:spPr>
        <p:txBody>
          <a:bodyPr>
            <a:noAutofit/>
          </a:bodyPr>
          <a:lstStyle/>
          <a:p>
            <a:pPr marL="0" indent="0" algn="ctr" fontAlgn="base">
              <a:buNone/>
            </a:pPr>
            <a:r>
              <a:rPr lang="en-US" sz="4800" dirty="0">
                <a:solidFill>
                  <a:schemeClr val="tx1"/>
                </a:solidFill>
              </a:rPr>
              <a:t/>
            </a:r>
            <a:br>
              <a:rPr lang="en-US" sz="4800" dirty="0">
                <a:solidFill>
                  <a:schemeClr val="tx1"/>
                </a:solidFill>
              </a:rPr>
            </a:br>
            <a:r>
              <a:rPr lang="en-US" sz="48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THREADS</a:t>
            </a:r>
            <a:r>
              <a:rPr lang="en-US" sz="4800" dirty="0">
                <a:solidFill>
                  <a:schemeClr val="tx1"/>
                </a:solidFill>
              </a:rPr>
              <a:t> </a:t>
            </a:r>
            <a:br>
              <a:rPr lang="en-US" sz="4800" dirty="0">
                <a:solidFill>
                  <a:schemeClr val="tx1"/>
                </a:solidFill>
              </a:rPr>
            </a:br>
            <a:r>
              <a:rPr lang="en-US" sz="4800" dirty="0">
                <a:solidFill>
                  <a:schemeClr val="tx1"/>
                </a:solidFill>
              </a:rPr>
              <a:t>FOR THE RESQUE</a:t>
            </a:r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141958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ymbol zastępczy zawartości 2"/>
          <p:cNvSpPr>
            <a:spLocks noGrp="1"/>
          </p:cNvSpPr>
          <p:nvPr>
            <p:ph idx="1"/>
          </p:nvPr>
        </p:nvSpPr>
        <p:spPr>
          <a:xfrm>
            <a:off x="1324829" y="1691642"/>
            <a:ext cx="9561343" cy="39842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Fibonacci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n)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(n == 1 || n == 2) </a:t>
            </a: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1;</a:t>
            </a:r>
          </a:p>
          <a:p>
            <a:pPr marL="0" indent="0">
              <a:buNone/>
            </a:pPr>
            <a:r>
              <a:rPr lang="pt-BR" dirty="0">
                <a:solidFill>
                  <a:srgbClr val="0000FF"/>
                </a:solidFill>
                <a:latin typeface="Consolas" panose="020B0609020204030204" pitchFamily="49" charset="0"/>
              </a:rPr>
              <a:t>	var</a:t>
            </a: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 a = Task.Run(() =&gt; 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Fibonacci</a:t>
            </a: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(n - 2));</a:t>
            </a:r>
          </a:p>
          <a:p>
            <a:pPr marL="0" indent="0">
              <a:buNone/>
            </a:pP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b =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Task.Run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(() =&gt; 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Fibonacci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(n - 1));</a:t>
            </a: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Task.WaitAll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(a, b);</a:t>
            </a:r>
          </a:p>
          <a:p>
            <a:pPr marL="0" indent="0">
              <a:buNone/>
            </a:pP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a.Result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b.Result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658755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ole tekstowe 6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graphicFrame>
        <p:nvGraphicFramePr>
          <p:cNvPr id="9" name="Wykres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78003125"/>
              </p:ext>
            </p:extLst>
          </p:nvPr>
        </p:nvGraphicFramePr>
        <p:xfrm>
          <a:off x="937013" y="1263768"/>
          <a:ext cx="5184476" cy="39163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0" name="Wykres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1255898"/>
              </p:ext>
            </p:extLst>
          </p:nvPr>
        </p:nvGraphicFramePr>
        <p:xfrm>
          <a:off x="6121489" y="1263768"/>
          <a:ext cx="5756833" cy="39163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474897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ymbol zastępczy zawartości 2"/>
          <p:cNvSpPr>
            <a:spLocks noGrp="1"/>
          </p:cNvSpPr>
          <p:nvPr>
            <p:ph idx="1"/>
          </p:nvPr>
        </p:nvSpPr>
        <p:spPr>
          <a:xfrm>
            <a:off x="1324829" y="1691642"/>
            <a:ext cx="9681837" cy="3984228"/>
          </a:xfrm>
        </p:spPr>
        <p:txBody>
          <a:bodyPr>
            <a:noAutofit/>
          </a:bodyPr>
          <a:lstStyle/>
          <a:p>
            <a:pPr marL="0" indent="0" algn="ctr" fontAlgn="base">
              <a:buNone/>
            </a:pPr>
            <a:r>
              <a:rPr lang="en-US" sz="4800" dirty="0">
                <a:solidFill>
                  <a:schemeClr val="tx1"/>
                </a:solidFill>
              </a:rPr>
              <a:t/>
            </a:r>
            <a:br>
              <a:rPr lang="en-US" sz="4800" dirty="0">
                <a:solidFill>
                  <a:schemeClr val="tx1"/>
                </a:solidFill>
              </a:rPr>
            </a:br>
            <a:r>
              <a:rPr lang="en-US" sz="4800" dirty="0">
                <a:solidFill>
                  <a:schemeClr val="tx1"/>
                </a:solidFill>
              </a:rPr>
              <a:t>LESS</a:t>
            </a:r>
          </a:p>
          <a:p>
            <a:pPr marL="0" indent="0" algn="ctr" fontAlgn="base">
              <a:buNone/>
            </a:pPr>
            <a:r>
              <a:rPr lang="en-US" sz="48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THREADS</a:t>
            </a:r>
            <a:endParaRPr lang="en-US" sz="4800" dirty="0">
              <a:solidFill>
                <a:schemeClr val="tx1"/>
              </a:solidFill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982725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193610" y="359976"/>
            <a:ext cx="10178322" cy="256204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5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5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 XOR(</a:t>
            </a:r>
            <a:r>
              <a:rPr lang="en-US" sz="2500" dirty="0">
                <a:solidFill>
                  <a:srgbClr val="0000FF"/>
                </a:solidFill>
                <a:latin typeface="Consolas" panose="020B0609020204030204" pitchFamily="49" charset="0"/>
              </a:rPr>
              <a:t>ref</a:t>
            </a:r>
            <a:r>
              <a:rPr 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5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 x, </a:t>
            </a:r>
            <a:r>
              <a:rPr lang="en-US" sz="2500" dirty="0">
                <a:solidFill>
                  <a:srgbClr val="0000FF"/>
                </a:solidFill>
                <a:latin typeface="Consolas" panose="020B0609020204030204" pitchFamily="49" charset="0"/>
              </a:rPr>
              <a:t>ref</a:t>
            </a:r>
            <a:r>
              <a:rPr 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5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 y)</a:t>
            </a:r>
          </a:p>
          <a:p>
            <a:pPr marL="0" indent="0">
              <a:buNone/>
            </a:pPr>
            <a:r>
              <a:rPr lang="pl-PL" sz="25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457200" lvl="1" indent="0">
              <a:buNone/>
            </a:pPr>
            <a:r>
              <a:rPr lang="en-GB" sz="25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2500" dirty="0">
                <a:solidFill>
                  <a:srgbClr val="000000"/>
                </a:solidFill>
                <a:latin typeface="Consolas" panose="020B0609020204030204" pitchFamily="49" charset="0"/>
              </a:rPr>
              <a:t>x = x ^ y;</a:t>
            </a:r>
          </a:p>
          <a:p>
            <a:pPr marL="457200" lvl="1" indent="0">
              <a:buNone/>
            </a:pPr>
            <a:r>
              <a:rPr lang="en-GB" sz="25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2500" dirty="0">
                <a:solidFill>
                  <a:srgbClr val="000000"/>
                </a:solidFill>
                <a:latin typeface="Consolas" panose="020B0609020204030204" pitchFamily="49" charset="0"/>
              </a:rPr>
              <a:t>y = x ^ y;</a:t>
            </a:r>
          </a:p>
          <a:p>
            <a:pPr marL="457200" lvl="1" indent="0">
              <a:buNone/>
            </a:pPr>
            <a:r>
              <a:rPr lang="en-GB" sz="25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2500" dirty="0">
                <a:solidFill>
                  <a:srgbClr val="000000"/>
                </a:solidFill>
                <a:latin typeface="Consolas" panose="020B0609020204030204" pitchFamily="49" charset="0"/>
              </a:rPr>
              <a:t>x = x ^ y;</a:t>
            </a:r>
            <a:endParaRPr lang="en-GB" sz="25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sz="25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2500" dirty="0"/>
          </a:p>
        </p:txBody>
      </p:sp>
      <p:sp>
        <p:nvSpPr>
          <p:cNvPr id="4" name="Symbol zastępczy zawartości 2"/>
          <p:cNvSpPr txBox="1">
            <a:spLocks/>
          </p:cNvSpPr>
          <p:nvPr/>
        </p:nvSpPr>
        <p:spPr>
          <a:xfrm>
            <a:off x="1193610" y="3488725"/>
            <a:ext cx="594819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GB" b="1" dirty="0"/>
              <a:t>No temp</a:t>
            </a:r>
            <a:r>
              <a:rPr lang="en-GB" dirty="0"/>
              <a:t> </a:t>
            </a:r>
            <a:r>
              <a:rPr lang="en-US" dirty="0">
                <a:solidFill>
                  <a:srgbClr val="0000FF"/>
                </a:solidFill>
              </a:rPr>
              <a:t>int</a:t>
            </a:r>
            <a:r>
              <a:rPr lang="en-GB" dirty="0"/>
              <a:t> </a:t>
            </a:r>
            <a:r>
              <a:rPr lang="en-GB" b="1" dirty="0"/>
              <a:t>variable</a:t>
            </a:r>
          </a:p>
          <a:p>
            <a:pPr>
              <a:buFontTx/>
              <a:buChar char="-"/>
            </a:pPr>
            <a:r>
              <a:rPr lang="en-US" dirty="0">
                <a:solidFill>
                  <a:srgbClr val="0000FF"/>
                </a:solidFill>
              </a:rPr>
              <a:t>int</a:t>
            </a:r>
            <a:r>
              <a:rPr lang="en-GB" dirty="0"/>
              <a:t> is 4 bytes, so it </a:t>
            </a:r>
            <a:r>
              <a:rPr lang="en-GB" b="1" dirty="0"/>
              <a:t>saves</a:t>
            </a:r>
            <a:r>
              <a:rPr lang="en-GB" dirty="0"/>
              <a:t> </a:t>
            </a:r>
            <a:r>
              <a:rPr lang="en-GB" b="1" dirty="0"/>
              <a:t>4 bytes</a:t>
            </a:r>
          </a:p>
          <a:p>
            <a:pPr>
              <a:buFontTx/>
              <a:buChar char="-"/>
            </a:pPr>
            <a:r>
              <a:rPr lang="en-GB" dirty="0" smtClean="0"/>
              <a:t>Assembly has XOR operation, so it’s 1:1, so it’s fast</a:t>
            </a:r>
            <a:endParaRPr lang="en-GB" dirty="0"/>
          </a:p>
        </p:txBody>
      </p:sp>
      <p:pic>
        <p:nvPicPr>
          <p:cNvPr id="5" name="Picture 2" descr="Znalezione obrazy dla zapytania think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4915" y="2146366"/>
            <a:ext cx="3254890" cy="3254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pole tekstowe 5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653645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zawartości 1"/>
          <p:cNvSpPr>
            <a:spLocks noGrp="1"/>
          </p:cNvSpPr>
          <p:nvPr>
            <p:ph idx="1"/>
          </p:nvPr>
        </p:nvSpPr>
        <p:spPr>
          <a:xfrm>
            <a:off x="1251678" y="1303867"/>
            <a:ext cx="10178322" cy="529166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Fibonacci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n)</a:t>
            </a:r>
          </a:p>
          <a:p>
            <a:pPr marL="0" indent="0">
              <a:buNone/>
            </a:pP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(n == 1 || n == 2) </a:t>
            </a:r>
            <a:r>
              <a:rPr lang="pl-PL" sz="18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1;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a =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Task.Run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(() =&gt; </a:t>
            </a:r>
            <a:r>
              <a:rPr lang="en-GB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FibonacciImplementation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(n - 2));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b =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Task.Run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(() =&gt; </a:t>
            </a:r>
            <a:r>
              <a:rPr lang="en-GB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FibonacciImplementation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(n - 1));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Task.WaitAll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(a, b);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a.Result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b.Result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FibonacciImplementation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n)</a:t>
            </a:r>
          </a:p>
          <a:p>
            <a:pPr marL="0" indent="0">
              <a:buNone/>
            </a:pP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(n == 1 || n == 2) </a:t>
            </a:r>
            <a:r>
              <a:rPr lang="pl-PL" sz="18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1;</a:t>
            </a:r>
          </a:p>
          <a:p>
            <a:pPr marL="0" indent="0">
              <a:buNone/>
            </a:pPr>
            <a:r>
              <a:rPr lang="pt-BR" sz="1800" dirty="0">
                <a:solidFill>
                  <a:srgbClr val="0000FF"/>
                </a:solidFill>
                <a:latin typeface="Consolas" panose="020B0609020204030204" pitchFamily="49" charset="0"/>
              </a:rPr>
              <a:t>	return</a:t>
            </a:r>
            <a:r>
              <a:rPr lang="pt-BR" sz="1800" dirty="0">
                <a:solidFill>
                  <a:srgbClr val="000000"/>
                </a:solidFill>
                <a:latin typeface="Consolas" panose="020B0609020204030204" pitchFamily="49" charset="0"/>
              </a:rPr>
              <a:t> Recursive(n - 2) + Recursive(n - 1);</a:t>
            </a:r>
          </a:p>
          <a:p>
            <a:pPr marL="0" indent="0">
              <a:buNone/>
            </a:pP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800" dirty="0"/>
          </a:p>
        </p:txBody>
      </p:sp>
      <p:sp>
        <p:nvSpPr>
          <p:cNvPr id="3" name="Tytuł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993100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ole tekstowe 6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graphicFrame>
        <p:nvGraphicFramePr>
          <p:cNvPr id="10" name="Wykres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74345886"/>
              </p:ext>
            </p:extLst>
          </p:nvPr>
        </p:nvGraphicFramePr>
        <p:xfrm>
          <a:off x="1763898" y="285464"/>
          <a:ext cx="9249675" cy="54803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077747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ole tekstowe 6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graphicFrame>
        <p:nvGraphicFramePr>
          <p:cNvPr id="4" name="Wykres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98773483"/>
              </p:ext>
            </p:extLst>
          </p:nvPr>
        </p:nvGraphicFramePr>
        <p:xfrm>
          <a:off x="1678439" y="495300"/>
          <a:ext cx="9264408" cy="5472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130105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ymbol zastępczy zawartości 2"/>
          <p:cNvSpPr>
            <a:spLocks noGrp="1"/>
          </p:cNvSpPr>
          <p:nvPr>
            <p:ph idx="1"/>
          </p:nvPr>
        </p:nvSpPr>
        <p:spPr>
          <a:xfrm>
            <a:off x="1324829" y="1691642"/>
            <a:ext cx="9681837" cy="3984228"/>
          </a:xfrm>
        </p:spPr>
        <p:txBody>
          <a:bodyPr>
            <a:noAutofit/>
          </a:bodyPr>
          <a:lstStyle/>
          <a:p>
            <a:pPr marL="0" indent="0" algn="ctr" fontAlgn="base">
              <a:buNone/>
            </a:pPr>
            <a:endParaRPr lang="en-US" sz="4800" dirty="0">
              <a:solidFill>
                <a:schemeClr val="tx1"/>
              </a:solidFill>
            </a:endParaRPr>
          </a:p>
          <a:p>
            <a:pPr marL="0" indent="0" algn="ctr" fontAlgn="base">
              <a:buNone/>
            </a:pPr>
            <a:r>
              <a:rPr lang="en-US" sz="4800" dirty="0">
                <a:solidFill>
                  <a:schemeClr val="tx1"/>
                </a:solidFill>
              </a:rPr>
              <a:t/>
            </a:r>
            <a:br>
              <a:rPr lang="en-US" sz="4800" dirty="0">
                <a:solidFill>
                  <a:schemeClr val="tx1"/>
                </a:solidFill>
              </a:rPr>
            </a:br>
            <a:r>
              <a:rPr lang="en-US" sz="4800" dirty="0">
                <a:solidFill>
                  <a:schemeClr val="tx1"/>
                </a:solidFill>
              </a:rPr>
              <a:t>LET’S </a:t>
            </a:r>
            <a:r>
              <a:rPr lang="en-US" sz="48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THINK</a:t>
            </a:r>
            <a:endParaRPr lang="en-US" sz="4800" dirty="0">
              <a:solidFill>
                <a:schemeClr val="tx1"/>
              </a:solidFill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538617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zawartości 1"/>
          <p:cNvSpPr>
            <a:spLocks noGrp="1"/>
          </p:cNvSpPr>
          <p:nvPr>
            <p:ph idx="1"/>
          </p:nvPr>
        </p:nvSpPr>
        <p:spPr>
          <a:xfrm>
            <a:off x="1251678" y="2270025"/>
            <a:ext cx="10178322" cy="257802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Recursive(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n)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dirty="0">
                <a:solidFill>
                  <a:srgbClr val="A31515"/>
                </a:solidFill>
                <a:latin typeface="Consolas" panose="020B0609020204030204" pitchFamily="49" charset="0"/>
              </a:rPr>
              <a:t>$"</a:t>
            </a:r>
            <a:r>
              <a:rPr lang="pl-PL" dirty="0" err="1">
                <a:solidFill>
                  <a:srgbClr val="A31515"/>
                </a:solidFill>
                <a:latin typeface="Consolas" panose="020B0609020204030204" pitchFamily="49" charset="0"/>
              </a:rPr>
              <a:t>Calculating</a:t>
            </a:r>
            <a:r>
              <a:rPr lang="pl-PL" dirty="0">
                <a:solidFill>
                  <a:srgbClr val="A31515"/>
                </a:solidFill>
                <a:latin typeface="Consolas" panose="020B0609020204030204" pitchFamily="49" charset="0"/>
              </a:rPr>
              <a:t> Fibonacci for 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{n}</a:t>
            </a:r>
            <a:r>
              <a:rPr lang="pl-PL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(n == 1 || n == 2) </a:t>
            </a: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1;</a:t>
            </a:r>
          </a:p>
          <a:p>
            <a:pPr marL="0" indent="0">
              <a:buNone/>
            </a:pPr>
            <a:r>
              <a:rPr lang="pt-BR" dirty="0">
                <a:solidFill>
                  <a:srgbClr val="0000FF"/>
                </a:solidFill>
                <a:latin typeface="Consolas" panose="020B0609020204030204" pitchFamily="49" charset="0"/>
              </a:rPr>
              <a:t>	return</a:t>
            </a: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 Recursive(n - 2) + Recursive(n - 1);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882711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/>
          <a:lstStyle/>
          <a:p>
            <a:endParaRPr lang="pl-PL" dirty="0">
              <a:solidFill>
                <a:schemeClr val="tx1"/>
              </a:solidFill>
            </a:endParaRPr>
          </a:p>
        </p:txBody>
      </p:sp>
      <p:sp>
        <p:nvSpPr>
          <p:cNvPr id="2" name="Symbol zastępczy zawartości 1"/>
          <p:cNvSpPr>
            <a:spLocks noGrp="1"/>
          </p:cNvSpPr>
          <p:nvPr>
            <p:ph idx="1"/>
          </p:nvPr>
        </p:nvSpPr>
        <p:spPr>
          <a:xfrm>
            <a:off x="1251678" y="1303867"/>
            <a:ext cx="10178322" cy="529166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GB" sz="2800" dirty="0">
                <a:solidFill>
                  <a:srgbClr val="000000"/>
                </a:solidFill>
                <a:latin typeface="Consolas" panose="020B0609020204030204" pitchFamily="49" charset="0"/>
              </a:rPr>
              <a:t>Fibonacci</a:t>
            </a:r>
            <a:r>
              <a:rPr lang="pl-PL" sz="2800" dirty="0">
                <a:solidFill>
                  <a:srgbClr val="000000"/>
                </a:solidFill>
                <a:latin typeface="Consolas" panose="020B0609020204030204" pitchFamily="49" charset="0"/>
              </a:rPr>
              <a:t>(5);</a:t>
            </a:r>
            <a:endParaRPr lang="en-GB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 algn="ctr">
              <a:buNone/>
            </a:pPr>
            <a:r>
              <a:rPr lang="en-US" sz="2400" dirty="0"/>
              <a:t>Calculating Fibonacci for 5</a:t>
            </a:r>
          </a:p>
          <a:p>
            <a:pPr marL="0" indent="0" algn="ctr">
              <a:buNone/>
            </a:pPr>
            <a:r>
              <a:rPr lang="en-US" sz="2400" dirty="0"/>
              <a:t>Calculating Fibonacci for </a:t>
            </a:r>
            <a:r>
              <a:rPr lang="en-US" sz="2400" dirty="0">
                <a:solidFill>
                  <a:srgbClr val="00B0F0"/>
                </a:solidFill>
              </a:rPr>
              <a:t>3</a:t>
            </a:r>
          </a:p>
          <a:p>
            <a:pPr marL="0" indent="0" algn="ctr">
              <a:buNone/>
            </a:pPr>
            <a:r>
              <a:rPr lang="en-US" sz="2400" dirty="0"/>
              <a:t>Calculating Fibonacci for </a:t>
            </a:r>
            <a:r>
              <a:rPr lang="en-US" sz="2400" dirty="0">
                <a:solidFill>
                  <a:srgbClr val="00B050"/>
                </a:solidFill>
              </a:rPr>
              <a:t>1</a:t>
            </a:r>
          </a:p>
          <a:p>
            <a:pPr marL="0" indent="0" algn="ctr">
              <a:buNone/>
            </a:pPr>
            <a:r>
              <a:rPr lang="en-US" sz="2400" dirty="0"/>
              <a:t>Calculating Fibonacci for </a:t>
            </a:r>
            <a:r>
              <a:rPr lang="en-US" sz="2400" dirty="0">
                <a:solidFill>
                  <a:srgbClr val="FF0000"/>
                </a:solidFill>
              </a:rPr>
              <a:t>2</a:t>
            </a:r>
          </a:p>
          <a:p>
            <a:pPr marL="0" indent="0" algn="ctr">
              <a:buNone/>
            </a:pPr>
            <a:r>
              <a:rPr lang="en-US" sz="2400" dirty="0"/>
              <a:t>Calculating Fibonacci for </a:t>
            </a:r>
            <a:r>
              <a:rPr lang="en-US" sz="2400" dirty="0">
                <a:solidFill>
                  <a:srgbClr val="7030A0"/>
                </a:solidFill>
              </a:rPr>
              <a:t>4</a:t>
            </a:r>
          </a:p>
          <a:p>
            <a:pPr marL="0" indent="0" algn="ctr">
              <a:buNone/>
            </a:pPr>
            <a:r>
              <a:rPr lang="en-US" sz="2400" dirty="0"/>
              <a:t>Calculating Fibonacci for </a:t>
            </a:r>
            <a:r>
              <a:rPr lang="en-US" sz="2400" dirty="0">
                <a:solidFill>
                  <a:srgbClr val="FF0000"/>
                </a:solidFill>
              </a:rPr>
              <a:t>2</a:t>
            </a:r>
          </a:p>
          <a:p>
            <a:pPr marL="0" indent="0" algn="ctr">
              <a:buNone/>
            </a:pPr>
            <a:r>
              <a:rPr lang="en-US" sz="2400" dirty="0"/>
              <a:t>Calculating Fibonacci for </a:t>
            </a:r>
            <a:r>
              <a:rPr lang="en-US" sz="2400" dirty="0">
                <a:solidFill>
                  <a:srgbClr val="00B0F0"/>
                </a:solidFill>
              </a:rPr>
              <a:t>3</a:t>
            </a:r>
          </a:p>
          <a:p>
            <a:pPr marL="0" indent="0" algn="ctr">
              <a:buNone/>
            </a:pPr>
            <a:r>
              <a:rPr lang="en-US" sz="2400" dirty="0"/>
              <a:t>Calculating Fibonacci for </a:t>
            </a:r>
            <a:r>
              <a:rPr lang="en-US" sz="2400" dirty="0">
                <a:solidFill>
                  <a:srgbClr val="00B050"/>
                </a:solidFill>
              </a:rPr>
              <a:t>1</a:t>
            </a:r>
          </a:p>
          <a:p>
            <a:pPr marL="0" indent="0" algn="ctr">
              <a:buNone/>
            </a:pPr>
            <a:r>
              <a:rPr lang="en-US" sz="2400" dirty="0"/>
              <a:t>Calculating Fibonacci for </a:t>
            </a:r>
            <a:r>
              <a:rPr lang="en-US" sz="2400" dirty="0">
                <a:solidFill>
                  <a:srgbClr val="FF0000"/>
                </a:solidFill>
              </a:rPr>
              <a:t>2</a:t>
            </a:r>
            <a:endParaRPr lang="pl-PL" sz="2400" dirty="0">
              <a:solidFill>
                <a:srgbClr val="FF0000"/>
              </a:solidFill>
            </a:endParaRPr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555551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ymbol zastępczy zawartości 2"/>
          <p:cNvSpPr>
            <a:spLocks noGrp="1"/>
          </p:cNvSpPr>
          <p:nvPr>
            <p:ph idx="1"/>
          </p:nvPr>
        </p:nvSpPr>
        <p:spPr>
          <a:xfrm>
            <a:off x="1324829" y="1691642"/>
            <a:ext cx="9681837" cy="3984228"/>
          </a:xfrm>
        </p:spPr>
        <p:txBody>
          <a:bodyPr>
            <a:noAutofit/>
          </a:bodyPr>
          <a:lstStyle/>
          <a:p>
            <a:pPr marL="0" indent="0" algn="ctr" fontAlgn="base">
              <a:buNone/>
            </a:pPr>
            <a:r>
              <a:rPr lang="en-US" sz="4800" dirty="0">
                <a:solidFill>
                  <a:schemeClr val="tx1"/>
                </a:solidFill>
              </a:rPr>
              <a:t/>
            </a:r>
            <a:br>
              <a:rPr lang="en-US" sz="4800" dirty="0">
                <a:solidFill>
                  <a:schemeClr val="tx1"/>
                </a:solidFill>
              </a:rPr>
            </a:br>
            <a:r>
              <a:rPr lang="en-US" sz="4800" dirty="0">
                <a:solidFill>
                  <a:schemeClr val="tx1"/>
                </a:solidFill>
              </a:rPr>
              <a:t>WE DO </a:t>
            </a:r>
            <a:r>
              <a:rPr lang="en-US" sz="48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THE SAME JOB</a:t>
            </a:r>
          </a:p>
          <a:p>
            <a:pPr marL="0" indent="0" algn="ctr" fontAlgn="base">
              <a:buNone/>
            </a:pPr>
            <a:r>
              <a:rPr lang="en-US" sz="4800" dirty="0">
                <a:solidFill>
                  <a:schemeClr val="tx1"/>
                </a:solidFill>
              </a:rPr>
              <a:t>SEVERAL TIMES</a:t>
            </a:r>
          </a:p>
        </p:txBody>
      </p:sp>
    </p:spTree>
    <p:extLst>
      <p:ext uri="{BB962C8B-B14F-4D97-AF65-F5344CB8AC3E}">
        <p14:creationId xmlns:p14="http://schemas.microsoft.com/office/powerpoint/2010/main" val="3681121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/>
          <a:lstStyle/>
          <a:p>
            <a:r>
              <a:rPr lang="en-GB" dirty="0" err="1"/>
              <a:t>Memoization</a:t>
            </a:r>
            <a:endParaRPr lang="pl-PL" dirty="0">
              <a:solidFill>
                <a:schemeClr val="tx1"/>
              </a:solidFill>
            </a:endParaRPr>
          </a:p>
        </p:txBody>
      </p:sp>
      <p:sp>
        <p:nvSpPr>
          <p:cNvPr id="2" name="Symbol zastępczy zawartości 1"/>
          <p:cNvSpPr>
            <a:spLocks noGrp="1"/>
          </p:cNvSpPr>
          <p:nvPr>
            <p:ph idx="1"/>
          </p:nvPr>
        </p:nvSpPr>
        <p:spPr>
          <a:xfrm>
            <a:off x="1251678" y="1303867"/>
            <a:ext cx="10178322" cy="529166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endParaRPr lang="en-US" sz="28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indent="0" algn="ctr">
              <a:buNone/>
            </a:pPr>
            <a:endParaRPr lang="en-US" sz="28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indent="0" algn="ctr">
              <a:buNone/>
            </a:pPr>
            <a:r>
              <a:rPr lang="en-US" sz="2800" dirty="0">
                <a:solidFill>
                  <a:schemeClr val="tx1"/>
                </a:solidFill>
                <a:latin typeface="Consolas" panose="020B0609020204030204" pitchFamily="49" charset="0"/>
              </a:rPr>
              <a:t>It is an </a:t>
            </a:r>
            <a:r>
              <a:rPr lang="en-US" sz="2800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optimization technique</a:t>
            </a:r>
            <a:r>
              <a:rPr lang="en-US" sz="2800" dirty="0">
                <a:solidFill>
                  <a:schemeClr val="tx1"/>
                </a:solidFill>
                <a:latin typeface="Consolas" panose="020B0609020204030204" pitchFamily="49" charset="0"/>
              </a:rPr>
              <a:t> used primarily to speed up computer programs by</a:t>
            </a:r>
            <a:r>
              <a:rPr lang="en-US" sz="2800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 storing the results of expensive function</a:t>
            </a:r>
            <a:r>
              <a:rPr lang="en-US" sz="2800" dirty="0">
                <a:solidFill>
                  <a:schemeClr val="tx1"/>
                </a:solidFill>
                <a:latin typeface="Consolas" panose="020B0609020204030204" pitchFamily="49" charset="0"/>
              </a:rPr>
              <a:t> calls and returning the </a:t>
            </a:r>
            <a:r>
              <a:rPr lang="en-US" sz="2800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cached result</a:t>
            </a:r>
            <a:r>
              <a:rPr lang="en-US" sz="2800" dirty="0">
                <a:solidFill>
                  <a:schemeClr val="tx1"/>
                </a:solidFill>
                <a:latin typeface="Consolas" panose="020B0609020204030204" pitchFamily="49" charset="0"/>
              </a:rPr>
              <a:t> when the </a:t>
            </a:r>
            <a:r>
              <a:rPr lang="en-US" sz="2800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same inputs occur again</a:t>
            </a:r>
            <a:endParaRPr lang="pl-PL" sz="2800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13198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/>
          <a:lstStyle/>
          <a:p>
            <a:r>
              <a:rPr lang="en-GB" dirty="0" err="1"/>
              <a:t>Memoization</a:t>
            </a:r>
            <a:endParaRPr lang="pl-PL" dirty="0">
              <a:solidFill>
                <a:schemeClr val="tx1"/>
              </a:solidFill>
            </a:endParaRPr>
          </a:p>
        </p:txBody>
      </p:sp>
      <p:sp>
        <p:nvSpPr>
          <p:cNvPr id="2" name="Symbol zastępczy zawartości 1"/>
          <p:cNvSpPr>
            <a:spLocks noGrp="1"/>
          </p:cNvSpPr>
          <p:nvPr>
            <p:ph idx="1"/>
          </p:nvPr>
        </p:nvSpPr>
        <p:spPr>
          <a:xfrm>
            <a:off x="1251678" y="1623044"/>
            <a:ext cx="10178322" cy="350967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Fibonacci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n)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(n == 1 || n == 2) </a:t>
            </a: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1;</a:t>
            </a:r>
          </a:p>
          <a:p>
            <a:pPr marL="0" indent="0">
              <a:buNone/>
            </a:pP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results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[n];</a:t>
            </a: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results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[0] = 1;</a:t>
            </a: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results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[1] = 1;</a:t>
            </a:r>
          </a:p>
          <a:p>
            <a:pPr marL="0" indent="0">
              <a:buNone/>
            </a:pP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FibWithMemoization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(n,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results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909447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/>
          <a:lstStyle/>
          <a:p>
            <a:r>
              <a:rPr lang="en-GB" dirty="0" err="1"/>
              <a:t>Memoization</a:t>
            </a:r>
            <a:endParaRPr lang="pl-PL" dirty="0">
              <a:solidFill>
                <a:schemeClr val="tx1"/>
              </a:solidFill>
            </a:endParaRPr>
          </a:p>
        </p:txBody>
      </p:sp>
      <p:sp>
        <p:nvSpPr>
          <p:cNvPr id="2" name="Symbol zastępczy zawartości 1"/>
          <p:cNvSpPr>
            <a:spLocks noGrp="1"/>
          </p:cNvSpPr>
          <p:nvPr>
            <p:ph idx="1"/>
          </p:nvPr>
        </p:nvSpPr>
        <p:spPr>
          <a:xfrm>
            <a:off x="1251678" y="1303867"/>
            <a:ext cx="10178322" cy="529166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FibWithMemoization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n, </a:t>
            </a:r>
            <a:r>
              <a:rPr lang="en-US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[] results)</a:t>
            </a:r>
          </a:p>
          <a:p>
            <a:pPr marL="0" indent="0">
              <a:buNone/>
            </a:pP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current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= n - 1;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previous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current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- 1;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beforePrevious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previous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- 1;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beforePrevious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] == 0)</a:t>
            </a:r>
            <a:endParaRPr lang="en-GB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beforePrevious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] =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FibWithMemoization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previous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previous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] == 0)</a:t>
            </a:r>
            <a:endParaRPr lang="en-GB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previous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] =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FibWithMemoization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current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endParaRPr lang="pl-PL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current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] =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beforePrevious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] +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previous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];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[n - 1];</a:t>
            </a:r>
          </a:p>
          <a:p>
            <a:pPr marL="0" indent="0">
              <a:buNone/>
            </a:pP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800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757521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7505471"/>
              </p:ext>
            </p:extLst>
          </p:nvPr>
        </p:nvGraphicFramePr>
        <p:xfrm>
          <a:off x="1572862" y="1451109"/>
          <a:ext cx="9567950" cy="1583035"/>
        </p:xfrm>
        <a:graphic>
          <a:graphicData uri="http://schemas.openxmlformats.org/drawingml/2006/table">
            <a:tbl>
              <a:tblPr/>
              <a:tblGrid>
                <a:gridCol w="1913590">
                  <a:extLst>
                    <a:ext uri="{9D8B030D-6E8A-4147-A177-3AD203B41FA5}">
                      <a16:colId xmlns:a16="http://schemas.microsoft.com/office/drawing/2014/main" val="92837320"/>
                    </a:ext>
                  </a:extLst>
                </a:gridCol>
                <a:gridCol w="1913590">
                  <a:extLst>
                    <a:ext uri="{9D8B030D-6E8A-4147-A177-3AD203B41FA5}">
                      <a16:colId xmlns:a16="http://schemas.microsoft.com/office/drawing/2014/main" val="675589911"/>
                    </a:ext>
                  </a:extLst>
                </a:gridCol>
                <a:gridCol w="1906846">
                  <a:extLst>
                    <a:ext uri="{9D8B030D-6E8A-4147-A177-3AD203B41FA5}">
                      <a16:colId xmlns:a16="http://schemas.microsoft.com/office/drawing/2014/main" val="3904557261"/>
                    </a:ext>
                  </a:extLst>
                </a:gridCol>
                <a:gridCol w="1920334">
                  <a:extLst>
                    <a:ext uri="{9D8B030D-6E8A-4147-A177-3AD203B41FA5}">
                      <a16:colId xmlns:a16="http://schemas.microsoft.com/office/drawing/2014/main" val="672934519"/>
                    </a:ext>
                  </a:extLst>
                </a:gridCol>
                <a:gridCol w="1913590">
                  <a:extLst>
                    <a:ext uri="{9D8B030D-6E8A-4147-A177-3AD203B41FA5}">
                      <a16:colId xmlns:a16="http://schemas.microsoft.com/office/drawing/2014/main" val="1548853432"/>
                    </a:ext>
                  </a:extLst>
                </a:gridCol>
              </a:tblGrid>
              <a:tr h="615858"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Method</a:t>
                      </a:r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 err="1"/>
                        <a:t>Mean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/>
                        <a:t>Error</a:t>
                      </a:r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/>
                        <a:t>StdDev</a:t>
                      </a:r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Median</a:t>
                      </a:r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1414183"/>
                  </a:ext>
                </a:extLst>
              </a:tr>
              <a:tr h="967177">
                <a:tc>
                  <a:txBody>
                    <a:bodyPr/>
                    <a:lstStyle/>
                    <a:p>
                      <a:pPr algn="ctr"/>
                      <a:r>
                        <a:rPr lang="en-GB" sz="2500" dirty="0"/>
                        <a:t>XOR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2.8275 </a:t>
                      </a:r>
                      <a:r>
                        <a:rPr lang="pl-PL" sz="2500" dirty="0" err="1"/>
                        <a:t>ns</a:t>
                      </a:r>
                      <a:endParaRPr lang="en-GB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0.0615 </a:t>
                      </a:r>
                      <a:r>
                        <a:rPr lang="pl-PL" sz="2500" dirty="0" err="1"/>
                        <a:t>ns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0.0575 </a:t>
                      </a:r>
                      <a:r>
                        <a:rPr lang="pl-PL" sz="2500" dirty="0" err="1"/>
                        <a:t>ns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2.8419 </a:t>
                      </a:r>
                      <a:r>
                        <a:rPr lang="pl-PL" sz="2500" dirty="0" err="1"/>
                        <a:t>ns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2088151"/>
                  </a:ext>
                </a:extLst>
              </a:tr>
            </a:tbl>
          </a:graphicData>
        </a:graphic>
      </p:graphicFrame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120103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ole tekstowe 9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graphicFrame>
        <p:nvGraphicFramePr>
          <p:cNvPr id="11" name="Wykres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53412383"/>
              </p:ext>
            </p:extLst>
          </p:nvPr>
        </p:nvGraphicFramePr>
        <p:xfrm>
          <a:off x="1371600" y="279400"/>
          <a:ext cx="10198100" cy="61188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936893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ole tekstowe 9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graphicFrame>
        <p:nvGraphicFramePr>
          <p:cNvPr id="4" name="Wykres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16850307"/>
              </p:ext>
            </p:extLst>
          </p:nvPr>
        </p:nvGraphicFramePr>
        <p:xfrm>
          <a:off x="1257301" y="368299"/>
          <a:ext cx="9872132" cy="59232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312772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Obraz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038" y="1453149"/>
            <a:ext cx="3941602" cy="5146606"/>
          </a:xfrm>
          <a:prstGeom prst="rect">
            <a:avLst/>
          </a:prstGeom>
        </p:spPr>
      </p:pic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410782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2602" y="624776"/>
            <a:ext cx="6275777" cy="5742336"/>
          </a:xfrm>
          <a:prstGeom prst="rect">
            <a:avLst/>
          </a:prstGeom>
        </p:spPr>
      </p:pic>
      <p:sp>
        <p:nvSpPr>
          <p:cNvPr id="6" name="pole tekstowe 5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654845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/>
          <a:lstStyle/>
          <a:p>
            <a:r>
              <a:rPr lang="en-GB" dirty="0"/>
              <a:t>The </a:t>
            </a:r>
            <a:r>
              <a:rPr lang="en-GB" dirty="0">
                <a:solidFill>
                  <a:schemeClr val="tx2">
                    <a:lumMod val="50000"/>
                    <a:lumOff val="50000"/>
                  </a:schemeClr>
                </a:solidFill>
              </a:rPr>
              <a:t>business</a:t>
            </a:r>
            <a:r>
              <a:rPr lang="en-GB" dirty="0"/>
              <a:t> </a:t>
            </a:r>
            <a:r>
              <a:rPr lang="en-GB" dirty="0">
                <a:solidFill>
                  <a:schemeClr val="tx1"/>
                </a:solidFill>
              </a:rPr>
              <a:t>problem</a:t>
            </a:r>
            <a:endParaRPr lang="pl-PL" dirty="0">
              <a:solidFill>
                <a:schemeClr val="tx1"/>
              </a:solidFill>
            </a:endParaRPr>
          </a:p>
        </p:txBody>
      </p:sp>
      <p:grpSp>
        <p:nvGrpSpPr>
          <p:cNvPr id="6" name="Grupa 5"/>
          <p:cNvGrpSpPr/>
          <p:nvPr/>
        </p:nvGrpSpPr>
        <p:grpSpPr>
          <a:xfrm>
            <a:off x="1011561" y="2879331"/>
            <a:ext cx="2748345" cy="1099338"/>
            <a:chOff x="4721" y="1247126"/>
            <a:chExt cx="2748345" cy="1099338"/>
          </a:xfrm>
        </p:grpSpPr>
        <p:sp>
          <p:nvSpPr>
            <p:cNvPr id="16" name="Pagon 15"/>
            <p:cNvSpPr/>
            <p:nvPr/>
          </p:nvSpPr>
          <p:spPr>
            <a:xfrm>
              <a:off x="4721" y="1247126"/>
              <a:ext cx="2748345" cy="1099338"/>
            </a:xfrm>
            <a:prstGeom prst="chevron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" name="Pagon 4"/>
            <p:cNvSpPr txBox="1"/>
            <p:nvPr/>
          </p:nvSpPr>
          <p:spPr>
            <a:xfrm>
              <a:off x="554390" y="1247126"/>
              <a:ext cx="1649007" cy="109933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6012" tIns="32004" rIns="32004" bIns="32004" numCol="1" spcCol="1270" anchor="ctr" anchorCtr="0">
              <a:noAutofit/>
            </a:bodyPr>
            <a:lstStyle/>
            <a:p>
              <a:pPr lvl="0" algn="ctr" defTabSz="10668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GB" sz="2400" kern="1200" dirty="0"/>
                <a:t>Calculate</a:t>
              </a:r>
              <a:br>
                <a:rPr lang="en-GB" sz="2400" kern="1200" dirty="0"/>
              </a:br>
              <a:r>
                <a:rPr lang="en-GB" sz="2400" kern="1200" dirty="0"/>
                <a:t>Fibonacci sequence</a:t>
              </a:r>
              <a:endParaRPr lang="pl-PL" sz="2400" kern="1200" dirty="0"/>
            </a:p>
          </p:txBody>
        </p:sp>
      </p:grpSp>
      <p:grpSp>
        <p:nvGrpSpPr>
          <p:cNvPr id="7" name="Grupa 6"/>
          <p:cNvGrpSpPr/>
          <p:nvPr/>
        </p:nvGrpSpPr>
        <p:grpSpPr>
          <a:xfrm>
            <a:off x="3485072" y="2879331"/>
            <a:ext cx="2748345" cy="1099338"/>
            <a:chOff x="2478232" y="1247126"/>
            <a:chExt cx="2748345" cy="1099338"/>
          </a:xfrm>
        </p:grpSpPr>
        <p:sp>
          <p:nvSpPr>
            <p:cNvPr id="14" name="Pagon 13"/>
            <p:cNvSpPr/>
            <p:nvPr/>
          </p:nvSpPr>
          <p:spPr>
            <a:xfrm>
              <a:off x="2478232" y="1247126"/>
              <a:ext cx="2748345" cy="1099338"/>
            </a:xfrm>
            <a:prstGeom prst="chevron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5" name="Pagon 6"/>
            <p:cNvSpPr txBox="1"/>
            <p:nvPr/>
          </p:nvSpPr>
          <p:spPr>
            <a:xfrm>
              <a:off x="3027901" y="1247126"/>
              <a:ext cx="1649007" cy="109933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6012" tIns="32004" rIns="32004" bIns="32004" numCol="1" spcCol="1270" anchor="ctr" anchorCtr="0">
              <a:noAutofit/>
            </a:bodyPr>
            <a:lstStyle/>
            <a:p>
              <a:pPr lvl="0" algn="ctr" defTabSz="10668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GB" sz="2400" dirty="0"/>
                <a:t>Write</a:t>
              </a:r>
              <a:r>
                <a:rPr lang="en-GB" sz="2400" kern="1200" dirty="0"/>
                <a:t> recursion</a:t>
              </a:r>
              <a:endParaRPr lang="pl-PL" sz="2400" kern="1200" dirty="0"/>
            </a:p>
          </p:txBody>
        </p:sp>
      </p:grpSp>
      <p:grpSp>
        <p:nvGrpSpPr>
          <p:cNvPr id="8" name="Grupa 7"/>
          <p:cNvGrpSpPr/>
          <p:nvPr/>
        </p:nvGrpSpPr>
        <p:grpSpPr>
          <a:xfrm>
            <a:off x="5958583" y="2879331"/>
            <a:ext cx="2748345" cy="1099338"/>
            <a:chOff x="4951743" y="1247126"/>
            <a:chExt cx="2748345" cy="1099338"/>
          </a:xfrm>
        </p:grpSpPr>
        <p:sp>
          <p:nvSpPr>
            <p:cNvPr id="12" name="Pagon 11"/>
            <p:cNvSpPr/>
            <p:nvPr/>
          </p:nvSpPr>
          <p:spPr>
            <a:xfrm>
              <a:off x="4951743" y="1247126"/>
              <a:ext cx="2748345" cy="1099338"/>
            </a:xfrm>
            <a:prstGeom prst="chevron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" name="Pagon 8"/>
            <p:cNvSpPr txBox="1"/>
            <p:nvPr/>
          </p:nvSpPr>
          <p:spPr>
            <a:xfrm>
              <a:off x="5501412" y="1247126"/>
              <a:ext cx="1649007" cy="109933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6012" tIns="32004" rIns="32004" bIns="32004" numCol="1" spcCol="1270" anchor="ctr" anchorCtr="0">
              <a:noAutofit/>
            </a:bodyPr>
            <a:lstStyle/>
            <a:p>
              <a:pPr lvl="0" algn="ctr" defTabSz="10668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GB" sz="2400" kern="1200" dirty="0"/>
                <a:t>Optimize it with parallel execution</a:t>
              </a:r>
              <a:endParaRPr lang="pl-PL" sz="2400" kern="1200" dirty="0"/>
            </a:p>
          </p:txBody>
        </p:sp>
      </p:grpSp>
      <p:grpSp>
        <p:nvGrpSpPr>
          <p:cNvPr id="9" name="Grupa 8"/>
          <p:cNvGrpSpPr/>
          <p:nvPr/>
        </p:nvGrpSpPr>
        <p:grpSpPr>
          <a:xfrm>
            <a:off x="8432094" y="2879331"/>
            <a:ext cx="2748345" cy="1099338"/>
            <a:chOff x="7425254" y="1247126"/>
            <a:chExt cx="2748345" cy="1099338"/>
          </a:xfrm>
        </p:grpSpPr>
        <p:sp>
          <p:nvSpPr>
            <p:cNvPr id="10" name="Pagon 9"/>
            <p:cNvSpPr/>
            <p:nvPr/>
          </p:nvSpPr>
          <p:spPr>
            <a:xfrm>
              <a:off x="7425254" y="1247126"/>
              <a:ext cx="2748345" cy="1099338"/>
            </a:xfrm>
            <a:prstGeom prst="chevron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Pagon 10"/>
            <p:cNvSpPr txBox="1"/>
            <p:nvPr/>
          </p:nvSpPr>
          <p:spPr>
            <a:xfrm>
              <a:off x="7974923" y="1247126"/>
              <a:ext cx="1649007" cy="109933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6012" tIns="32004" rIns="32004" bIns="32004" numCol="1" spcCol="1270" anchor="ctr" anchorCtr="0">
              <a:noAutofit/>
            </a:bodyPr>
            <a:lstStyle/>
            <a:p>
              <a:pPr lvl="0" algn="ctr" defTabSz="10668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GB" sz="2400" kern="1200" dirty="0"/>
                <a:t>Optimize it with data structures</a:t>
              </a:r>
              <a:endParaRPr lang="pl-PL" sz="2400" kern="1200" dirty="0"/>
            </a:p>
          </p:txBody>
        </p:sp>
      </p:grpSp>
      <p:sp>
        <p:nvSpPr>
          <p:cNvPr id="18" name="pole tekstowe 17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942063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/>
          <a:lstStyle/>
          <a:p>
            <a:r>
              <a:rPr lang="en-GB" dirty="0"/>
              <a:t>The </a:t>
            </a:r>
            <a:r>
              <a:rPr lang="en-GB" dirty="0">
                <a:solidFill>
                  <a:schemeClr val="tx2">
                    <a:lumMod val="50000"/>
                    <a:lumOff val="50000"/>
                  </a:schemeClr>
                </a:solidFill>
              </a:rPr>
              <a:t>business</a:t>
            </a:r>
            <a:r>
              <a:rPr lang="en-GB" dirty="0"/>
              <a:t> </a:t>
            </a:r>
            <a:r>
              <a:rPr lang="en-GB" dirty="0">
                <a:solidFill>
                  <a:schemeClr val="tx1"/>
                </a:solidFill>
              </a:rPr>
              <a:t>problem</a:t>
            </a:r>
            <a:endParaRPr lang="pl-PL" dirty="0">
              <a:solidFill>
                <a:schemeClr val="tx1"/>
              </a:solidFill>
            </a:endParaRPr>
          </a:p>
        </p:txBody>
      </p:sp>
      <p:sp>
        <p:nvSpPr>
          <p:cNvPr id="6" name="Symbol zastępczy zawartości 2"/>
          <p:cNvSpPr>
            <a:spLocks noGrp="1"/>
          </p:cNvSpPr>
          <p:nvPr>
            <p:ph idx="1"/>
          </p:nvPr>
        </p:nvSpPr>
        <p:spPr>
          <a:xfrm>
            <a:off x="1324829" y="1691642"/>
            <a:ext cx="9681837" cy="3984228"/>
          </a:xfrm>
        </p:spPr>
        <p:txBody>
          <a:bodyPr>
            <a:noAutofit/>
          </a:bodyPr>
          <a:lstStyle/>
          <a:p>
            <a:pPr marL="0" indent="0" algn="ctr" fontAlgn="base">
              <a:buNone/>
            </a:pPr>
            <a:endParaRPr lang="en-US" sz="4800" dirty="0">
              <a:solidFill>
                <a:schemeClr val="tx1"/>
              </a:solidFill>
            </a:endParaRPr>
          </a:p>
          <a:p>
            <a:pPr marL="0" indent="0" algn="ctr" fontAlgn="base">
              <a:buNone/>
            </a:pPr>
            <a:r>
              <a:rPr lang="en-US" sz="4800" dirty="0">
                <a:solidFill>
                  <a:schemeClr val="tx1"/>
                </a:solidFill>
              </a:rPr>
              <a:t>WHAT WE </a:t>
            </a:r>
            <a:r>
              <a:rPr lang="en-US" sz="48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MISSED</a:t>
            </a:r>
            <a:r>
              <a:rPr lang="en-US" sz="4800" dirty="0">
                <a:solidFill>
                  <a:schemeClr val="tx1"/>
                </a:solidFill>
              </a:rPr>
              <a:t>?</a:t>
            </a:r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067532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/>
          <a:lstStyle/>
          <a:p>
            <a:r>
              <a:rPr lang="en-GB" dirty="0"/>
              <a:t>The </a:t>
            </a:r>
            <a:r>
              <a:rPr lang="en-GB" dirty="0">
                <a:solidFill>
                  <a:schemeClr val="tx2">
                    <a:lumMod val="50000"/>
                    <a:lumOff val="50000"/>
                  </a:schemeClr>
                </a:solidFill>
              </a:rPr>
              <a:t>business</a:t>
            </a:r>
            <a:r>
              <a:rPr lang="en-GB" dirty="0"/>
              <a:t> </a:t>
            </a:r>
            <a:r>
              <a:rPr lang="en-GB" dirty="0">
                <a:solidFill>
                  <a:schemeClr val="tx1"/>
                </a:solidFill>
              </a:rPr>
              <a:t>problem</a:t>
            </a:r>
            <a:endParaRPr lang="pl-PL" dirty="0">
              <a:solidFill>
                <a:schemeClr val="tx1"/>
              </a:solidFill>
            </a:endParaRPr>
          </a:p>
        </p:txBody>
      </p:sp>
      <p:grpSp>
        <p:nvGrpSpPr>
          <p:cNvPr id="6" name="Grupa 5"/>
          <p:cNvGrpSpPr/>
          <p:nvPr/>
        </p:nvGrpSpPr>
        <p:grpSpPr>
          <a:xfrm>
            <a:off x="1011561" y="2879331"/>
            <a:ext cx="2748345" cy="1099338"/>
            <a:chOff x="4721" y="1247126"/>
            <a:chExt cx="2748345" cy="1099338"/>
          </a:xfrm>
        </p:grpSpPr>
        <p:sp>
          <p:nvSpPr>
            <p:cNvPr id="16" name="Pagon 15"/>
            <p:cNvSpPr/>
            <p:nvPr/>
          </p:nvSpPr>
          <p:spPr>
            <a:xfrm>
              <a:off x="4721" y="1247126"/>
              <a:ext cx="2748345" cy="1099338"/>
            </a:xfrm>
            <a:prstGeom prst="chevron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" name="Pagon 4"/>
            <p:cNvSpPr txBox="1"/>
            <p:nvPr/>
          </p:nvSpPr>
          <p:spPr>
            <a:xfrm>
              <a:off x="554390" y="1247126"/>
              <a:ext cx="1649007" cy="109933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6012" tIns="32004" rIns="32004" bIns="32004" numCol="1" spcCol="1270" anchor="ctr" anchorCtr="0">
              <a:noAutofit/>
            </a:bodyPr>
            <a:lstStyle/>
            <a:p>
              <a:pPr lvl="0" algn="ctr" defTabSz="10668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GB" sz="2400" kern="1200" dirty="0"/>
                <a:t>Calculate</a:t>
              </a:r>
              <a:br>
                <a:rPr lang="en-GB" sz="2400" kern="1200" dirty="0"/>
              </a:br>
              <a:r>
                <a:rPr lang="en-GB" sz="2400" kern="1200" dirty="0"/>
                <a:t>Fibonacci sequence</a:t>
              </a:r>
              <a:endParaRPr lang="pl-PL" sz="2400" kern="1200" dirty="0"/>
            </a:p>
          </p:txBody>
        </p:sp>
      </p:grpSp>
      <p:grpSp>
        <p:nvGrpSpPr>
          <p:cNvPr id="7" name="Grupa 6"/>
          <p:cNvGrpSpPr/>
          <p:nvPr/>
        </p:nvGrpSpPr>
        <p:grpSpPr>
          <a:xfrm>
            <a:off x="3485072" y="2879331"/>
            <a:ext cx="2748345" cy="1099338"/>
            <a:chOff x="2478232" y="1247126"/>
            <a:chExt cx="2748345" cy="1099338"/>
          </a:xfrm>
        </p:grpSpPr>
        <p:sp>
          <p:nvSpPr>
            <p:cNvPr id="14" name="Pagon 13"/>
            <p:cNvSpPr/>
            <p:nvPr/>
          </p:nvSpPr>
          <p:spPr>
            <a:xfrm>
              <a:off x="2478232" y="1247126"/>
              <a:ext cx="2748345" cy="1099338"/>
            </a:xfrm>
            <a:prstGeom prst="chevron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5" name="Pagon 6"/>
            <p:cNvSpPr txBox="1"/>
            <p:nvPr/>
          </p:nvSpPr>
          <p:spPr>
            <a:xfrm>
              <a:off x="3027901" y="1247126"/>
              <a:ext cx="1649007" cy="109933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6012" tIns="32004" rIns="32004" bIns="32004" numCol="1" spcCol="1270" anchor="ctr" anchorCtr="0">
              <a:noAutofit/>
            </a:bodyPr>
            <a:lstStyle/>
            <a:p>
              <a:pPr lvl="0" algn="ctr" defTabSz="10668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GB" sz="2400" dirty="0"/>
                <a:t>Write</a:t>
              </a:r>
              <a:r>
                <a:rPr lang="en-GB" sz="2400" kern="1200" dirty="0"/>
                <a:t> recursion</a:t>
              </a:r>
              <a:endParaRPr lang="pl-PL" sz="2400" kern="1200" dirty="0"/>
            </a:p>
          </p:txBody>
        </p:sp>
      </p:grpSp>
      <p:grpSp>
        <p:nvGrpSpPr>
          <p:cNvPr id="8" name="Grupa 7"/>
          <p:cNvGrpSpPr/>
          <p:nvPr/>
        </p:nvGrpSpPr>
        <p:grpSpPr>
          <a:xfrm>
            <a:off x="5958583" y="2879331"/>
            <a:ext cx="2748345" cy="1099338"/>
            <a:chOff x="4951743" y="1247126"/>
            <a:chExt cx="2748345" cy="1099338"/>
          </a:xfrm>
        </p:grpSpPr>
        <p:sp>
          <p:nvSpPr>
            <p:cNvPr id="12" name="Pagon 11"/>
            <p:cNvSpPr/>
            <p:nvPr/>
          </p:nvSpPr>
          <p:spPr>
            <a:xfrm>
              <a:off x="4951743" y="1247126"/>
              <a:ext cx="2748345" cy="1099338"/>
            </a:xfrm>
            <a:prstGeom prst="chevron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" name="Pagon 8"/>
            <p:cNvSpPr txBox="1"/>
            <p:nvPr/>
          </p:nvSpPr>
          <p:spPr>
            <a:xfrm>
              <a:off x="5501412" y="1247126"/>
              <a:ext cx="1649007" cy="109933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6012" tIns="32004" rIns="32004" bIns="32004" numCol="1" spcCol="1270" anchor="ctr" anchorCtr="0">
              <a:noAutofit/>
            </a:bodyPr>
            <a:lstStyle/>
            <a:p>
              <a:pPr lvl="0" algn="ctr" defTabSz="10668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GB" sz="2400" kern="1200" dirty="0"/>
                <a:t>Optimize it with parallel execution</a:t>
              </a:r>
              <a:endParaRPr lang="pl-PL" sz="2400" kern="1200" dirty="0"/>
            </a:p>
          </p:txBody>
        </p:sp>
      </p:grpSp>
      <p:grpSp>
        <p:nvGrpSpPr>
          <p:cNvPr id="9" name="Grupa 8"/>
          <p:cNvGrpSpPr/>
          <p:nvPr/>
        </p:nvGrpSpPr>
        <p:grpSpPr>
          <a:xfrm>
            <a:off x="8432094" y="2879331"/>
            <a:ext cx="2748345" cy="1099338"/>
            <a:chOff x="7425254" y="1247126"/>
            <a:chExt cx="2748345" cy="1099338"/>
          </a:xfrm>
        </p:grpSpPr>
        <p:sp>
          <p:nvSpPr>
            <p:cNvPr id="10" name="Pagon 9"/>
            <p:cNvSpPr/>
            <p:nvPr/>
          </p:nvSpPr>
          <p:spPr>
            <a:xfrm>
              <a:off x="7425254" y="1247126"/>
              <a:ext cx="2748345" cy="1099338"/>
            </a:xfrm>
            <a:prstGeom prst="chevron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Pagon 10"/>
            <p:cNvSpPr txBox="1"/>
            <p:nvPr/>
          </p:nvSpPr>
          <p:spPr>
            <a:xfrm>
              <a:off x="7974923" y="1247126"/>
              <a:ext cx="1649007" cy="109933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6012" tIns="32004" rIns="32004" bIns="32004" numCol="1" spcCol="1270" anchor="ctr" anchorCtr="0">
              <a:noAutofit/>
            </a:bodyPr>
            <a:lstStyle/>
            <a:p>
              <a:pPr lvl="0" algn="ctr" defTabSz="10668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GB" sz="2400" kern="1200" dirty="0"/>
                <a:t>Optimize it with data structures</a:t>
              </a:r>
              <a:endParaRPr lang="pl-PL" sz="2400" kern="1200" dirty="0"/>
            </a:p>
          </p:txBody>
        </p:sp>
      </p:grpSp>
      <p:sp>
        <p:nvSpPr>
          <p:cNvPr id="18" name="pole tekstowe 17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684034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zawartości 1"/>
          <p:cNvSpPr>
            <a:spLocks noGrp="1"/>
          </p:cNvSpPr>
          <p:nvPr>
            <p:ph idx="1"/>
          </p:nvPr>
        </p:nvSpPr>
        <p:spPr>
          <a:xfrm>
            <a:off x="1225798" y="769029"/>
            <a:ext cx="10178322" cy="529166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Fibonacci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n)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(n == 1 || n == 2) </a:t>
            </a: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1;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a = 1, b = 1;</a:t>
            </a:r>
          </a:p>
          <a:p>
            <a:pPr marL="0" indent="0">
              <a:buNone/>
            </a:pPr>
            <a:r>
              <a:rPr lang="nn-NO" dirty="0">
                <a:solidFill>
                  <a:srgbClr val="0000FF"/>
                </a:solidFill>
                <a:latin typeface="Consolas" panose="020B0609020204030204" pitchFamily="49" charset="0"/>
              </a:rPr>
              <a:t>	for</a:t>
            </a:r>
            <a:r>
              <a:rPr lang="nn-NO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nn-NO" dirty="0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nn-NO" dirty="0">
                <a:solidFill>
                  <a:srgbClr val="000000"/>
                </a:solidFill>
                <a:latin typeface="Consolas" panose="020B0609020204030204" pitchFamily="49" charset="0"/>
              </a:rPr>
              <a:t> i = 2; i &lt; n; i++)</a:t>
            </a: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		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temp = a + b;</a:t>
            </a: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a = b;</a:t>
            </a: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b = temp;</a:t>
            </a: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b;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373430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ole tekstowe 9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graphicFrame>
        <p:nvGraphicFramePr>
          <p:cNvPr id="6" name="Wykres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06565415"/>
              </p:ext>
            </p:extLst>
          </p:nvPr>
        </p:nvGraphicFramePr>
        <p:xfrm>
          <a:off x="914400" y="285187"/>
          <a:ext cx="10339136" cy="620348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166404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ole tekstowe 9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graphicFrame>
        <p:nvGraphicFramePr>
          <p:cNvPr id="4" name="Wykres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6594726"/>
              </p:ext>
            </p:extLst>
          </p:nvPr>
        </p:nvGraphicFramePr>
        <p:xfrm>
          <a:off x="1028700" y="139700"/>
          <a:ext cx="10581613" cy="63489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829668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8024003"/>
              </p:ext>
            </p:extLst>
          </p:nvPr>
        </p:nvGraphicFramePr>
        <p:xfrm>
          <a:off x="1572862" y="1451109"/>
          <a:ext cx="9567950" cy="2550212"/>
        </p:xfrm>
        <a:graphic>
          <a:graphicData uri="http://schemas.openxmlformats.org/drawingml/2006/table">
            <a:tbl>
              <a:tblPr/>
              <a:tblGrid>
                <a:gridCol w="1913590">
                  <a:extLst>
                    <a:ext uri="{9D8B030D-6E8A-4147-A177-3AD203B41FA5}">
                      <a16:colId xmlns:a16="http://schemas.microsoft.com/office/drawing/2014/main" val="92837320"/>
                    </a:ext>
                  </a:extLst>
                </a:gridCol>
                <a:gridCol w="1913590">
                  <a:extLst>
                    <a:ext uri="{9D8B030D-6E8A-4147-A177-3AD203B41FA5}">
                      <a16:colId xmlns:a16="http://schemas.microsoft.com/office/drawing/2014/main" val="675589911"/>
                    </a:ext>
                  </a:extLst>
                </a:gridCol>
                <a:gridCol w="1906846">
                  <a:extLst>
                    <a:ext uri="{9D8B030D-6E8A-4147-A177-3AD203B41FA5}">
                      <a16:colId xmlns:a16="http://schemas.microsoft.com/office/drawing/2014/main" val="3904557261"/>
                    </a:ext>
                  </a:extLst>
                </a:gridCol>
                <a:gridCol w="1920334">
                  <a:extLst>
                    <a:ext uri="{9D8B030D-6E8A-4147-A177-3AD203B41FA5}">
                      <a16:colId xmlns:a16="http://schemas.microsoft.com/office/drawing/2014/main" val="672934519"/>
                    </a:ext>
                  </a:extLst>
                </a:gridCol>
                <a:gridCol w="1913590">
                  <a:extLst>
                    <a:ext uri="{9D8B030D-6E8A-4147-A177-3AD203B41FA5}">
                      <a16:colId xmlns:a16="http://schemas.microsoft.com/office/drawing/2014/main" val="1548853432"/>
                    </a:ext>
                  </a:extLst>
                </a:gridCol>
              </a:tblGrid>
              <a:tr h="615858"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Method</a:t>
                      </a:r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 err="1"/>
                        <a:t>Mean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/>
                        <a:t>Error</a:t>
                      </a:r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/>
                        <a:t>StdDev</a:t>
                      </a:r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Median</a:t>
                      </a:r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1414183"/>
                  </a:ext>
                </a:extLst>
              </a:tr>
              <a:tr h="967177">
                <a:tc>
                  <a:txBody>
                    <a:bodyPr/>
                    <a:lstStyle/>
                    <a:p>
                      <a:pPr algn="ctr"/>
                      <a:r>
                        <a:rPr lang="en-GB" sz="2500" dirty="0"/>
                        <a:t>XOR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2.8275 </a:t>
                      </a:r>
                      <a:r>
                        <a:rPr lang="pl-PL" sz="2500" dirty="0" err="1"/>
                        <a:t>ns</a:t>
                      </a:r>
                      <a:endParaRPr lang="en-GB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0.0615 </a:t>
                      </a:r>
                      <a:r>
                        <a:rPr lang="pl-PL" sz="2500" dirty="0" err="1"/>
                        <a:t>ns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0.0575 </a:t>
                      </a:r>
                      <a:r>
                        <a:rPr lang="pl-PL" sz="2500" dirty="0" err="1"/>
                        <a:t>ns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2.8419 </a:t>
                      </a:r>
                      <a:r>
                        <a:rPr lang="pl-PL" sz="2500" dirty="0" err="1"/>
                        <a:t>ns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2088151"/>
                  </a:ext>
                </a:extLst>
              </a:tr>
              <a:tr h="967177">
                <a:tc>
                  <a:txBody>
                    <a:bodyPr/>
                    <a:lstStyle/>
                    <a:p>
                      <a:pPr algn="ctr"/>
                      <a:r>
                        <a:rPr lang="en-GB" sz="2500" dirty="0" err="1"/>
                        <a:t>TempVariable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0.0114 </a:t>
                      </a:r>
                      <a:r>
                        <a:rPr lang="pl-PL" sz="2500" dirty="0" err="1"/>
                        <a:t>ns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0.0131 </a:t>
                      </a:r>
                      <a:r>
                        <a:rPr lang="pl-PL" sz="2500" dirty="0" err="1"/>
                        <a:t>ns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0.0123 </a:t>
                      </a:r>
                      <a:r>
                        <a:rPr lang="pl-PL" sz="2500" dirty="0" err="1"/>
                        <a:t>ns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0.0069 </a:t>
                      </a:r>
                      <a:r>
                        <a:rPr lang="pl-PL" sz="2500" dirty="0" err="1"/>
                        <a:t>ns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8299118"/>
                  </a:ext>
                </a:extLst>
              </a:tr>
            </a:tbl>
          </a:graphicData>
        </a:graphic>
      </p:graphicFrame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117844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251678" y="382384"/>
            <a:ext cx="10178322" cy="6147811"/>
          </a:xfrm>
        </p:spPr>
        <p:txBody>
          <a:bodyPr/>
          <a:lstStyle/>
          <a:p>
            <a:pPr algn="ctr"/>
            <a:r>
              <a:rPr lang="en-GB" dirty="0"/>
              <a:t/>
            </a:r>
            <a:br>
              <a:rPr lang="en-GB" dirty="0"/>
            </a:br>
            <a:r>
              <a:rPr lang="en-GB" dirty="0">
                <a:solidFill>
                  <a:schemeClr val="tx1"/>
                </a:solidFill>
              </a:rPr>
              <a:t>TIP</a:t>
            </a:r>
            <a:r>
              <a:rPr lang="en-GB" dirty="0">
                <a:solidFill>
                  <a:schemeClr val="accent4"/>
                </a:solidFill>
              </a:rPr>
              <a:t/>
            </a:r>
            <a:br>
              <a:rPr lang="en-GB" dirty="0">
                <a:solidFill>
                  <a:schemeClr val="accent4"/>
                </a:solidFill>
              </a:rPr>
            </a:br>
            <a:r>
              <a:rPr lang="en-GB" dirty="0"/>
              <a:t/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r>
              <a:rPr lang="en-GB" dirty="0">
                <a:solidFill>
                  <a:schemeClr val="tx2">
                    <a:lumMod val="50000"/>
                    <a:lumOff val="50000"/>
                  </a:schemeClr>
                </a:solidFill>
              </a:rPr>
              <a:t>before</a:t>
            </a:r>
            <a:r>
              <a:rPr lang="en-GB" dirty="0"/>
              <a:t> doing </a:t>
            </a:r>
            <a:r>
              <a:rPr lang="en-GB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optimizations</a:t>
            </a:r>
            <a:br>
              <a:rPr lang="en-GB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</a:br>
            <a:r>
              <a:rPr lang="en-GB" dirty="0" smtClean="0"/>
              <a:t>Make sure that current solution still </a:t>
            </a:r>
            <a:r>
              <a:rPr lang="en-GB" dirty="0" smtClean="0"/>
              <a:t>fits</a:t>
            </a:r>
            <a:endParaRPr lang="pl-PL" dirty="0"/>
          </a:p>
        </p:txBody>
      </p:sp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056890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ymbol zastępczy zawartości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600" dirty="0">
                <a:latin typeface="+mj-lt"/>
              </a:rPr>
              <a:t>There are </a:t>
            </a:r>
            <a:r>
              <a:rPr lang="en-US" sz="3600" dirty="0">
                <a:solidFill>
                  <a:schemeClr val="tx2">
                    <a:lumMod val="50000"/>
                    <a:lumOff val="50000"/>
                  </a:schemeClr>
                </a:solidFill>
                <a:latin typeface="+mj-lt"/>
              </a:rPr>
              <a:t>no projects </a:t>
            </a:r>
            <a:r>
              <a:rPr lang="en-US" sz="3600" dirty="0">
                <a:latin typeface="+mj-lt"/>
              </a:rPr>
              <a:t>without </a:t>
            </a:r>
            <a:r>
              <a:rPr lang="en-US" sz="3600" dirty="0">
                <a:solidFill>
                  <a:schemeClr val="tx2">
                    <a:lumMod val="50000"/>
                    <a:lumOff val="50000"/>
                  </a:schemeClr>
                </a:solidFill>
                <a:latin typeface="+mj-lt"/>
              </a:rPr>
              <a:t>performance fuckups</a:t>
            </a:r>
          </a:p>
          <a:p>
            <a:pPr marL="0" indent="0" algn="ctr">
              <a:buNone/>
            </a:pPr>
            <a:r>
              <a:rPr lang="en-US" sz="3600" dirty="0">
                <a:latin typeface="+mj-lt"/>
              </a:rPr>
              <a:t/>
            </a:r>
            <a:br>
              <a:rPr lang="en-US" sz="3600" dirty="0">
                <a:latin typeface="+mj-lt"/>
              </a:rPr>
            </a:br>
            <a:r>
              <a:rPr lang="en-US" sz="3600" dirty="0">
                <a:latin typeface="+mj-lt"/>
              </a:rPr>
              <a:t>They can be </a:t>
            </a:r>
            <a:r>
              <a:rPr lang="en-US" sz="3600" dirty="0">
                <a:solidFill>
                  <a:schemeClr val="tx2">
                    <a:lumMod val="50000"/>
                    <a:lumOff val="50000"/>
                  </a:schemeClr>
                </a:solidFill>
                <a:latin typeface="+mj-lt"/>
              </a:rPr>
              <a:t>huge</a:t>
            </a:r>
            <a:r>
              <a:rPr lang="en-US" sz="3600" dirty="0">
                <a:latin typeface="+mj-lt"/>
              </a:rPr>
              <a:t> or </a:t>
            </a:r>
            <a:r>
              <a:rPr lang="en-US" sz="3600" dirty="0">
                <a:solidFill>
                  <a:schemeClr val="tx2">
                    <a:lumMod val="50000"/>
                    <a:lumOff val="50000"/>
                  </a:schemeClr>
                </a:solidFill>
                <a:latin typeface="+mj-lt"/>
              </a:rPr>
              <a:t>small</a:t>
            </a:r>
            <a:r>
              <a:rPr lang="en-US" sz="3600" dirty="0">
                <a:latin typeface="+mj-lt"/>
              </a:rPr>
              <a:t>, but </a:t>
            </a:r>
            <a:r>
              <a:rPr lang="en-US" sz="3600" dirty="0">
                <a:solidFill>
                  <a:schemeClr val="tx2">
                    <a:lumMod val="50000"/>
                    <a:lumOff val="50000"/>
                  </a:schemeClr>
                </a:solidFill>
                <a:latin typeface="+mj-lt"/>
              </a:rPr>
              <a:t>they are</a:t>
            </a:r>
            <a:r>
              <a:rPr lang="en-US" sz="3600" dirty="0">
                <a:latin typeface="+mj-lt"/>
              </a:rPr>
              <a:t>.</a:t>
            </a:r>
          </a:p>
        </p:txBody>
      </p:sp>
      <p:sp>
        <p:nvSpPr>
          <p:cNvPr id="7" name="pole tekstowe 6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sp>
        <p:nvSpPr>
          <p:cNvPr id="8" name="Tytuł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/>
          <a:lstStyle/>
          <a:p>
            <a:r>
              <a:rPr lang="en-GB" dirty="0"/>
              <a:t>Summary</a:t>
            </a:r>
            <a:endParaRPr lang="pl-PL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7293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ymbol zastępczy zawartości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sz="3600" dirty="0">
              <a:latin typeface="+mj-lt"/>
            </a:endParaRPr>
          </a:p>
          <a:p>
            <a:pPr marL="0" indent="0" algn="ctr">
              <a:buNone/>
            </a:pPr>
            <a:r>
              <a:rPr lang="en-US" sz="3600" dirty="0" smtClean="0">
                <a:latin typeface="+mj-lt"/>
              </a:rPr>
              <a:t>YOU MIGHT HAVE </a:t>
            </a:r>
            <a:r>
              <a:rPr lang="en-US" sz="3600" dirty="0" smtClean="0">
                <a:solidFill>
                  <a:schemeClr val="tx2">
                    <a:lumMod val="50000"/>
                    <a:lumOff val="50000"/>
                  </a:schemeClr>
                </a:solidFill>
                <a:latin typeface="+mj-lt"/>
              </a:rPr>
              <a:t>NO TIME</a:t>
            </a:r>
            <a:r>
              <a:rPr lang="en-US" sz="3600" dirty="0" smtClean="0">
                <a:latin typeface="+mj-lt"/>
              </a:rPr>
              <a:t> TO FIX IT.</a:t>
            </a:r>
          </a:p>
          <a:p>
            <a:pPr marL="0" indent="0" algn="ctr">
              <a:buNone/>
            </a:pPr>
            <a:r>
              <a:rPr lang="en-US" sz="3600" dirty="0" smtClean="0">
                <a:latin typeface="+mj-lt"/>
              </a:rPr>
              <a:t>IT’S OKAY.</a:t>
            </a:r>
            <a:endParaRPr lang="en-US" sz="3600" dirty="0">
              <a:latin typeface="+mj-lt"/>
            </a:endParaRPr>
          </a:p>
        </p:txBody>
      </p:sp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sp>
        <p:nvSpPr>
          <p:cNvPr id="4" name="Tytuł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/>
          <a:lstStyle/>
          <a:p>
            <a:r>
              <a:rPr lang="en-GB" dirty="0"/>
              <a:t>Summary</a:t>
            </a:r>
            <a:endParaRPr lang="pl-PL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8651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pic>
        <p:nvPicPr>
          <p:cNvPr id="7" name="Obraz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092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Links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Char char="-"/>
            </a:pPr>
            <a:r>
              <a:rPr lang="en-GB" dirty="0">
                <a:hlinkClick r:id="rId2"/>
              </a:rPr>
              <a:t>https://github.com/lukasz-pyrzyk/DailyPerformanceFuckup</a:t>
            </a:r>
            <a:endParaRPr lang="en-GB" dirty="0"/>
          </a:p>
          <a:p>
            <a:pPr>
              <a:buFontTx/>
              <a:buChar char="-"/>
            </a:pPr>
            <a:r>
              <a:rPr lang="en-GB" dirty="0">
                <a:hlinkClick r:id="rId3"/>
              </a:rPr>
              <a:t>https://docs.microsoft.com/en-us/azure/cosmos-db/performance-tips</a:t>
            </a:r>
            <a:endParaRPr lang="en-GB" dirty="0"/>
          </a:p>
          <a:p>
            <a:pPr>
              <a:buFontTx/>
              <a:buChar char="-"/>
            </a:pPr>
            <a:r>
              <a:rPr lang="en-GB" dirty="0">
                <a:hlinkClick r:id="rId4"/>
              </a:rPr>
              <a:t>https://docs.microsoft.com/en-us/azure/cosmos-db/sql-api-sql-query-metrics</a:t>
            </a:r>
            <a:endParaRPr lang="en-GB" dirty="0"/>
          </a:p>
          <a:p>
            <a:pPr>
              <a:buFontTx/>
              <a:buChar char="-"/>
            </a:pPr>
            <a:r>
              <a:rPr lang="pl-PL" dirty="0">
                <a:hlinkClick r:id="rId5"/>
              </a:rPr>
              <a:t>https://github.com/wg/wrk</a:t>
            </a:r>
            <a:r>
              <a:rPr lang="en-GB" dirty="0"/>
              <a:t>, </a:t>
            </a:r>
            <a:r>
              <a:rPr lang="pl-PL" dirty="0">
                <a:hlinkClick r:id="rId6"/>
              </a:rPr>
              <a:t>https://</a:t>
            </a:r>
            <a:r>
              <a:rPr lang="pl-PL" dirty="0" smtClean="0">
                <a:hlinkClick r:id="rId6"/>
              </a:rPr>
              <a:t>github.com/giltene/wrk2</a:t>
            </a:r>
            <a:endParaRPr lang="en-GB" dirty="0" smtClean="0"/>
          </a:p>
          <a:p>
            <a:pPr>
              <a:buFontTx/>
              <a:buChar char="-"/>
            </a:pPr>
            <a:r>
              <a:rPr lang="en-GB" dirty="0" smtClean="0">
                <a:hlinkClick r:id="rId7"/>
              </a:rPr>
              <a:t>http</a:t>
            </a:r>
            <a:r>
              <a:rPr lang="en-GB" dirty="0">
                <a:hlinkClick r:id="rId7"/>
              </a:rPr>
              <a:t>://</a:t>
            </a:r>
            <a:r>
              <a:rPr lang="en-GB" dirty="0" smtClean="0">
                <a:hlinkClick r:id="rId7"/>
              </a:rPr>
              <a:t>www.tugberkugurlu.com/archive/efficiently-streaming-large-http-responses-with-httpclient</a:t>
            </a:r>
            <a:endParaRPr lang="en-GB" dirty="0" smtClean="0"/>
          </a:p>
          <a:p>
            <a:pPr>
              <a:buFontTx/>
              <a:buChar char="-"/>
            </a:pPr>
            <a:r>
              <a:rPr lang="en-GB" dirty="0">
                <a:hlinkClick r:id="rId8"/>
              </a:rPr>
              <a:t>https://</a:t>
            </a:r>
            <a:r>
              <a:rPr lang="en-GB" dirty="0" smtClean="0">
                <a:hlinkClick r:id="rId8"/>
              </a:rPr>
              <a:t>github.com/davidfowl/AspNetCoreDiagnosticScenarios</a:t>
            </a:r>
            <a:endParaRPr lang="en-GB" dirty="0" smtClean="0"/>
          </a:p>
          <a:p>
            <a:pPr marL="0" indent="0">
              <a:buNone/>
            </a:pPr>
            <a:endParaRPr lang="en-GB" dirty="0" smtClean="0"/>
          </a:p>
          <a:p>
            <a:pPr>
              <a:buFontTx/>
              <a:buChar char="-"/>
            </a:pPr>
            <a:endParaRPr lang="en-GB" dirty="0"/>
          </a:p>
          <a:p>
            <a:pPr>
              <a:buFontTx/>
              <a:buChar char="-"/>
            </a:pPr>
            <a:endParaRPr lang="pl-PL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851180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pic>
        <p:nvPicPr>
          <p:cNvPr id="2" name="Obraz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924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327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251678" y="1087655"/>
            <a:ext cx="10178322" cy="479193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sz="60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Thank you!</a:t>
            </a:r>
            <a:br>
              <a:rPr lang="en-GB" sz="6000" dirty="0">
                <a:solidFill>
                  <a:schemeClr val="tx2">
                    <a:lumMod val="50000"/>
                    <a:lumOff val="50000"/>
                  </a:schemeClr>
                </a:solidFill>
              </a:rPr>
            </a:br>
            <a:endParaRPr lang="en-GB" sz="6000" dirty="0">
              <a:solidFill>
                <a:schemeClr val="tx2">
                  <a:lumMod val="50000"/>
                  <a:lumOff val="50000"/>
                </a:schemeClr>
              </a:solidFill>
            </a:endParaRPr>
          </a:p>
          <a:p>
            <a:pPr marL="0" indent="0" algn="ctr">
              <a:buNone/>
            </a:pPr>
            <a:r>
              <a:rPr lang="en-GB" sz="3200" dirty="0">
                <a:solidFill>
                  <a:schemeClr val="tx1"/>
                </a:solidFill>
              </a:rPr>
              <a:t>@</a:t>
            </a:r>
            <a:r>
              <a:rPr lang="en-GB" sz="3200" dirty="0" err="1">
                <a:solidFill>
                  <a:schemeClr val="tx1"/>
                </a:solidFill>
              </a:rPr>
              <a:t>lukaszpyrzyk</a:t>
            </a:r>
            <a:endParaRPr lang="en-GB" sz="3200" dirty="0">
              <a:solidFill>
                <a:schemeClr val="tx2">
                  <a:lumMod val="50000"/>
                  <a:lumOff val="50000"/>
                </a:schemeClr>
              </a:solidFill>
            </a:endParaRPr>
          </a:p>
          <a:p>
            <a:pPr marL="0" indent="0" algn="ctr">
              <a:buNone/>
            </a:pPr>
            <a:r>
              <a:rPr lang="en-GB" sz="3200" dirty="0" smtClean="0">
                <a:solidFill>
                  <a:schemeClr val="tx1"/>
                </a:solidFill>
              </a:rPr>
              <a:t>lukasz.pyrzyk@gmail.com</a:t>
            </a:r>
            <a:endParaRPr lang="pl-PL" sz="4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2390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adge">
  <a:themeElements>
    <a:clrScheme name="Badge">
      <a:dk1>
        <a:sysClr val="windowText" lastClr="000000"/>
      </a:dk1>
      <a:lt1>
        <a:sysClr val="window" lastClr="FFFFFF"/>
      </a:lt1>
      <a:dk2>
        <a:srgbClr val="2A1A00"/>
      </a:dk2>
      <a:lt2>
        <a:srgbClr val="F3F3F2"/>
      </a:lt2>
      <a:accent1>
        <a:srgbClr val="F8B323"/>
      </a:accent1>
      <a:accent2>
        <a:srgbClr val="656A59"/>
      </a:accent2>
      <a:accent3>
        <a:srgbClr val="46B2B5"/>
      </a:accent3>
      <a:accent4>
        <a:srgbClr val="8CAA7E"/>
      </a:accent4>
      <a:accent5>
        <a:srgbClr val="D36F68"/>
      </a:accent5>
      <a:accent6>
        <a:srgbClr val="826276"/>
      </a:accent6>
      <a:hlink>
        <a:srgbClr val="46B2B5"/>
      </a:hlink>
      <a:folHlink>
        <a:srgbClr val="A46694"/>
      </a:folHlink>
    </a:clrScheme>
    <a:fontScheme name="Badge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771EA782-DFA6-45B1-AEA3-661F1715B310}"/>
    </a:ext>
  </a:extLst>
</a:theme>
</file>

<file path=ppt/theme/theme2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TM10001106[[fn=Znaczek]]</Template>
  <TotalTime>1273</TotalTime>
  <Words>1019</Words>
  <Application>Microsoft Office PowerPoint</Application>
  <PresentationFormat>Panoramiczny</PresentationFormat>
  <Paragraphs>524</Paragraphs>
  <Slides>96</Slides>
  <Notes>3</Notes>
  <HiddenSlides>0</HiddenSlides>
  <MMClips>0</MMClips>
  <ScaleCrop>false</ScaleCrop>
  <HeadingPairs>
    <vt:vector size="6" baseType="variant">
      <vt:variant>
        <vt:lpstr>Używane czcionki</vt:lpstr>
      </vt:variant>
      <vt:variant>
        <vt:i4>5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96</vt:i4>
      </vt:variant>
    </vt:vector>
  </HeadingPairs>
  <TitlesOfParts>
    <vt:vector size="102" baseType="lpstr">
      <vt:lpstr>Arial</vt:lpstr>
      <vt:lpstr>Calibri</vt:lpstr>
      <vt:lpstr>Consolas</vt:lpstr>
      <vt:lpstr>Gill Sans MT</vt:lpstr>
      <vt:lpstr>Impact</vt:lpstr>
      <vt:lpstr>Badge</vt:lpstr>
      <vt:lpstr>Everyday performance fuckups</vt:lpstr>
      <vt:lpstr>Everyday performance fuckups</vt:lpstr>
      <vt:lpstr>Łukasz pyrzyk</vt:lpstr>
      <vt:lpstr>Fuckup #0   </vt:lpstr>
      <vt:lpstr>Fuckup #1   Assuming performance improvement</vt:lpstr>
      <vt:lpstr>Prezentacja programu PowerPoint</vt:lpstr>
      <vt:lpstr>Prezentacja programu PowerPoint</vt:lpstr>
      <vt:lpstr>Prezentacja programu PowerPoint</vt:lpstr>
      <vt:lpstr>Prezentacja programu PowerPoint</vt:lpstr>
      <vt:lpstr>Getting assembly from c#</vt:lpstr>
      <vt:lpstr>Prezentacja programu PowerPoint</vt:lpstr>
      <vt:lpstr>Prezentacja programu PowerPoint</vt:lpstr>
      <vt:lpstr>Prezentacja programu PowerPoint</vt:lpstr>
      <vt:lpstr> TIP  Always measure your changes </vt:lpstr>
      <vt:lpstr> TIP  “Swap two variables without using temp variable”   popular interview question  </vt:lpstr>
      <vt:lpstr>Fuckup #2  Trying to be  smarter than compiler  </vt:lpstr>
      <vt:lpstr>Prezentacja programu PowerPoint</vt:lpstr>
      <vt:lpstr>Prezentacja programu PowerPoint</vt:lpstr>
      <vt:lpstr>Prezentacja programu PowerPoint</vt:lpstr>
      <vt:lpstr>   Benchmarking….</vt:lpstr>
      <vt:lpstr>   It is the same! He is a liar!</vt:lpstr>
      <vt:lpstr>Prezentacja programu PowerPoint</vt:lpstr>
      <vt:lpstr>Prezentacja programu PowerPoint</vt:lpstr>
      <vt:lpstr>Fuckup #2  Trying to be  smarter than compiler.  TIP: You might be.  But usually, you won’t.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testing</vt:lpstr>
      <vt:lpstr>Testing – no docs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Testing - optimizations</vt:lpstr>
      <vt:lpstr>Prezentacja programu PowerPoint</vt:lpstr>
      <vt:lpstr>Testing – direct / tcp</vt:lpstr>
      <vt:lpstr>The gone fuckup story</vt:lpstr>
      <vt:lpstr>Prezentacja programu PowerPoint</vt:lpstr>
      <vt:lpstr>Prezentacja programu PowerPoint</vt:lpstr>
      <vt:lpstr>Prezentacja programu PowerPoint</vt:lpstr>
      <vt:lpstr>The gone fuckup story</vt:lpstr>
      <vt:lpstr>Prezentacja programu PowerPoint</vt:lpstr>
      <vt:lpstr>Fuckup #3    Buffering  responses</vt:lpstr>
      <vt:lpstr>Buffering a file</vt:lpstr>
      <vt:lpstr>Buffering a file</vt:lpstr>
      <vt:lpstr>Buffering a file</vt:lpstr>
      <vt:lpstr>Prezentacja programu PowerPoint</vt:lpstr>
      <vt:lpstr>Buffering a file</vt:lpstr>
      <vt:lpstr>Prezentacja programu PowerPoint</vt:lpstr>
      <vt:lpstr>Buffering a file</vt:lpstr>
      <vt:lpstr>  TIP  Don’t buffer  big responses.  Stream them</vt:lpstr>
      <vt:lpstr>Fuckup #5    Let’s optimize it</vt:lpstr>
      <vt:lpstr>The business problem</vt:lpstr>
      <vt:lpstr>The business problem</vt:lpstr>
      <vt:lpstr>The business problem</vt:lpstr>
      <vt:lpstr>Prezentacja programu PowerPoint</vt:lpstr>
      <vt:lpstr>Prezentacja programu PowerPoint</vt:lpstr>
      <vt:lpstr>The business problem</vt:lpstr>
      <vt:lpstr>The business problem</vt:lpstr>
      <vt:lpstr>The business problem</vt:lpstr>
      <vt:lpstr>The business problem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Memoization</vt:lpstr>
      <vt:lpstr>Memoization</vt:lpstr>
      <vt:lpstr>Memoization</vt:lpstr>
      <vt:lpstr>Prezentacja programu PowerPoint</vt:lpstr>
      <vt:lpstr>Prezentacja programu PowerPoint</vt:lpstr>
      <vt:lpstr>Prezentacja programu PowerPoint</vt:lpstr>
      <vt:lpstr>Prezentacja programu PowerPoint</vt:lpstr>
      <vt:lpstr>The business problem</vt:lpstr>
      <vt:lpstr>The business problem</vt:lpstr>
      <vt:lpstr>The business problem</vt:lpstr>
      <vt:lpstr>Prezentacja programu PowerPoint</vt:lpstr>
      <vt:lpstr>Prezentacja programu PowerPoint</vt:lpstr>
      <vt:lpstr>Prezentacja programu PowerPoint</vt:lpstr>
      <vt:lpstr> TIP   before doing optimizations Make sure that current solution still fits</vt:lpstr>
      <vt:lpstr>Summary</vt:lpstr>
      <vt:lpstr>Summary</vt:lpstr>
      <vt:lpstr>Prezentacja programu PowerPoint</vt:lpstr>
      <vt:lpstr>Links</vt:lpstr>
      <vt:lpstr>Prezentacja programu PowerPoint</vt:lpstr>
      <vt:lpstr>Prezentacja programu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Everyday performance fuckups</dc:title>
  <dc:creator>Łukasz Pyrzyk</dc:creator>
  <cp:lastModifiedBy>Łukasz Pyrzyk</cp:lastModifiedBy>
  <cp:revision>225</cp:revision>
  <dcterms:created xsi:type="dcterms:W3CDTF">2018-10-24T13:18:16Z</dcterms:created>
  <dcterms:modified xsi:type="dcterms:W3CDTF">2018-11-05T10:46:39Z</dcterms:modified>
</cp:coreProperties>
</file>